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5"/>
  </p:sldMasterIdLst>
  <p:notesMasterIdLst>
    <p:notesMasterId r:id="rId23"/>
  </p:notesMasterIdLst>
  <p:sldIdLst>
    <p:sldId id="256" r:id="rId6"/>
    <p:sldId id="259" r:id="rId7"/>
    <p:sldId id="282" r:id="rId8"/>
    <p:sldId id="283" r:id="rId9"/>
    <p:sldId id="284" r:id="rId10"/>
    <p:sldId id="262" r:id="rId11"/>
    <p:sldId id="257" r:id="rId12"/>
    <p:sldId id="264" r:id="rId13"/>
    <p:sldId id="266" r:id="rId14"/>
    <p:sldId id="270" r:id="rId15"/>
    <p:sldId id="272" r:id="rId16"/>
    <p:sldId id="274" r:id="rId17"/>
    <p:sldId id="279" r:id="rId18"/>
    <p:sldId id="278" r:id="rId19"/>
    <p:sldId id="286" r:id="rId20"/>
    <p:sldId id="280" r:id="rId21"/>
    <p:sldId id="285" r:id="rId22"/>
  </p:sldIdLst>
  <p:sldSz cx="9144000" cy="6858000" type="screen4x3"/>
  <p:notesSz cx="7104063"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849" autoAdjust="0"/>
  </p:normalViewPr>
  <p:slideViewPr>
    <p:cSldViewPr>
      <p:cViewPr varScale="1">
        <p:scale>
          <a:sx n="64" d="100"/>
          <a:sy n="64" d="100"/>
        </p:scale>
        <p:origin x="150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99D20291-174B-4D9E-980B-9CF9044398B2}" type="datetimeFigureOut">
              <a:rPr lang="cs-CZ" smtClean="0"/>
              <a:t>10.10.2022</a:t>
            </a:fld>
            <a:endParaRPr lang="cs-CZ"/>
          </a:p>
        </p:txBody>
      </p:sp>
      <p:sp>
        <p:nvSpPr>
          <p:cNvPr id="4" name="Zástupný symbol pro obrázek snímku 3"/>
          <p:cNvSpPr>
            <a:spLocks noGrp="1" noRot="1" noChangeAspect="1"/>
          </p:cNvSpPr>
          <p:nvPr>
            <p:ph type="sldImg" idx="2"/>
          </p:nvPr>
        </p:nvSpPr>
        <p:spPr>
          <a:xfrm>
            <a:off x="1249363" y="1279525"/>
            <a:ext cx="4606925" cy="34544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ABD5DFD2-E899-416C-8283-67235542CAB2}" type="slidenum">
              <a:rPr lang="cs-CZ" smtClean="0"/>
              <a:t>‹#›</a:t>
            </a:fld>
            <a:endParaRPr lang="cs-CZ"/>
          </a:p>
        </p:txBody>
      </p:sp>
    </p:spTree>
    <p:extLst>
      <p:ext uri="{BB962C8B-B14F-4D97-AF65-F5344CB8AC3E}">
        <p14:creationId xmlns:p14="http://schemas.microsoft.com/office/powerpoint/2010/main" val="371505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Nárůst spotřeby kašírovacího lepidla oproti předchozím letům 2017 a 2018, je důsledkem změn technologického procesu v roce 2019, bude sledován další vývoj zároveň je vyšší kontrola kvality vstupního materiálu. Nárůst spotřeby </a:t>
            </a:r>
            <a:r>
              <a:rPr lang="cs-CZ" dirty="0" err="1"/>
              <a:t>disp</a:t>
            </a:r>
            <a:r>
              <a:rPr lang="cs-CZ" dirty="0"/>
              <a:t> </a:t>
            </a:r>
            <a:r>
              <a:rPr lang="cs-CZ" dirty="0" err="1"/>
              <a:t>erzního</a:t>
            </a:r>
            <a:r>
              <a:rPr lang="cs-CZ" dirty="0"/>
              <a:t> lepidla je způsoben změnou poměru v použití liniového nanášení lepidla oproti bodovému, závisí na skladbě zakázek.</a:t>
            </a:r>
          </a:p>
          <a:p>
            <a:r>
              <a:rPr lang="cs-CZ" dirty="0"/>
              <a:t>Pokles spotřeby lepidla je změnou technologickým postupů</a:t>
            </a:r>
          </a:p>
        </p:txBody>
      </p:sp>
      <p:sp>
        <p:nvSpPr>
          <p:cNvPr id="4" name="Zástupný symbol pro číslo snímku 3"/>
          <p:cNvSpPr>
            <a:spLocks noGrp="1"/>
          </p:cNvSpPr>
          <p:nvPr>
            <p:ph type="sldNum" sz="quarter" idx="5"/>
          </p:nvPr>
        </p:nvSpPr>
        <p:spPr/>
        <p:txBody>
          <a:bodyPr/>
          <a:lstStyle/>
          <a:p>
            <a:fld id="{ABD5DFD2-E899-416C-8283-67235542CAB2}" type="slidenum">
              <a:rPr lang="cs-CZ" smtClean="0"/>
              <a:t>7</a:t>
            </a:fld>
            <a:endParaRPr lang="cs-CZ"/>
          </a:p>
        </p:txBody>
      </p:sp>
    </p:spTree>
    <p:extLst>
      <p:ext uri="{BB962C8B-B14F-4D97-AF65-F5344CB8AC3E}">
        <p14:creationId xmlns:p14="http://schemas.microsoft.com/office/powerpoint/2010/main" val="132941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solidFill>
                  <a:schemeClr val="bg1">
                    <a:lumMod val="50000"/>
                  </a:schemeClr>
                </a:solidFill>
                <a:latin typeface="Arial" panose="020B0604020202020204" pitchFamily="34" charset="0"/>
                <a:cs typeface="Arial" panose="020B0604020202020204" pitchFamily="34" charset="0"/>
              </a:rPr>
              <a:t> </a:t>
            </a:r>
          </a:p>
          <a:p>
            <a:endParaRPr lang="cs-CZ" dirty="0"/>
          </a:p>
        </p:txBody>
      </p:sp>
      <p:sp>
        <p:nvSpPr>
          <p:cNvPr id="4" name="Zástupný symbol pro číslo snímku 3"/>
          <p:cNvSpPr>
            <a:spLocks noGrp="1"/>
          </p:cNvSpPr>
          <p:nvPr>
            <p:ph type="sldNum" sz="quarter" idx="5"/>
          </p:nvPr>
        </p:nvSpPr>
        <p:spPr/>
        <p:txBody>
          <a:bodyPr/>
          <a:lstStyle/>
          <a:p>
            <a:fld id="{ABD5DFD2-E899-416C-8283-67235542CAB2}" type="slidenum">
              <a:rPr lang="cs-CZ" smtClean="0"/>
              <a:t>16</a:t>
            </a:fld>
            <a:endParaRPr lang="cs-CZ"/>
          </a:p>
        </p:txBody>
      </p:sp>
    </p:spTree>
    <p:extLst>
      <p:ext uri="{BB962C8B-B14F-4D97-AF65-F5344CB8AC3E}">
        <p14:creationId xmlns:p14="http://schemas.microsoft.com/office/powerpoint/2010/main" val="428475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ABD5DFD2-E899-416C-8283-67235542CAB2}" type="slidenum">
              <a:rPr lang="cs-CZ" smtClean="0"/>
              <a:t>17</a:t>
            </a:fld>
            <a:endParaRPr lang="cs-CZ"/>
          </a:p>
        </p:txBody>
      </p:sp>
    </p:spTree>
    <p:extLst>
      <p:ext uri="{BB962C8B-B14F-4D97-AF65-F5344CB8AC3E}">
        <p14:creationId xmlns:p14="http://schemas.microsoft.com/office/powerpoint/2010/main" val="69480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roce 2020 instalována parní deska, pro využití hlavně v zimním období, lze očekávat vyšší spotřebu ZP. Zároveň by její používání mělo vést k úspoře materiálu.</a:t>
            </a:r>
          </a:p>
          <a:p>
            <a:r>
              <a:rPr lang="cs-CZ" dirty="0"/>
              <a:t>Očekávání potvrzeno spotřeba ZP je vyšší (zároveň byla i silnější zima, což vedlo k vyšším nárokům na vytápění).</a:t>
            </a:r>
          </a:p>
          <a:p>
            <a:r>
              <a:rPr lang="cs-CZ" dirty="0"/>
              <a:t>Výměna světel na hale mikrovlna.</a:t>
            </a:r>
          </a:p>
        </p:txBody>
      </p:sp>
      <p:sp>
        <p:nvSpPr>
          <p:cNvPr id="4" name="Zástupný symbol pro číslo snímku 3"/>
          <p:cNvSpPr>
            <a:spLocks noGrp="1"/>
          </p:cNvSpPr>
          <p:nvPr>
            <p:ph type="sldNum" sz="quarter" idx="5"/>
          </p:nvPr>
        </p:nvSpPr>
        <p:spPr/>
        <p:txBody>
          <a:bodyPr/>
          <a:lstStyle/>
          <a:p>
            <a:fld id="{ABD5DFD2-E899-416C-8283-67235542CAB2}" type="slidenum">
              <a:rPr lang="cs-CZ" smtClean="0"/>
              <a:t>8</a:t>
            </a:fld>
            <a:endParaRPr lang="cs-CZ"/>
          </a:p>
        </p:txBody>
      </p:sp>
    </p:spTree>
    <p:extLst>
      <p:ext uri="{BB962C8B-B14F-4D97-AF65-F5344CB8AC3E}">
        <p14:creationId xmlns:p14="http://schemas.microsoft.com/office/powerpoint/2010/main" val="1625709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*navýšení NO v roce 2020 je produkce odpadní vývojky nový stroj CTP 4,27t.</a:t>
            </a:r>
          </a:p>
        </p:txBody>
      </p:sp>
      <p:sp>
        <p:nvSpPr>
          <p:cNvPr id="4" name="Zástupný symbol pro číslo snímku 3"/>
          <p:cNvSpPr>
            <a:spLocks noGrp="1"/>
          </p:cNvSpPr>
          <p:nvPr>
            <p:ph type="sldNum" sz="quarter" idx="5"/>
          </p:nvPr>
        </p:nvSpPr>
        <p:spPr/>
        <p:txBody>
          <a:bodyPr/>
          <a:lstStyle/>
          <a:p>
            <a:fld id="{ABD5DFD2-E899-416C-8283-67235542CAB2}" type="slidenum">
              <a:rPr lang="cs-CZ" smtClean="0"/>
              <a:t>9</a:t>
            </a:fld>
            <a:endParaRPr lang="cs-CZ"/>
          </a:p>
        </p:txBody>
      </p:sp>
    </p:spTree>
    <p:extLst>
      <p:ext uri="{BB962C8B-B14F-4D97-AF65-F5344CB8AC3E}">
        <p14:creationId xmlns:p14="http://schemas.microsoft.com/office/powerpoint/2010/main" val="1548560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Oprava spotřeb barev/laků za 2017,2018 dle skutečné spotřeby míchárny barev.</a:t>
            </a:r>
          </a:p>
        </p:txBody>
      </p:sp>
      <p:sp>
        <p:nvSpPr>
          <p:cNvPr id="4" name="Zástupný symbol pro číslo snímku 3"/>
          <p:cNvSpPr>
            <a:spLocks noGrp="1"/>
          </p:cNvSpPr>
          <p:nvPr>
            <p:ph type="sldNum" sz="quarter" idx="5"/>
          </p:nvPr>
        </p:nvSpPr>
        <p:spPr/>
        <p:txBody>
          <a:bodyPr/>
          <a:lstStyle/>
          <a:p>
            <a:fld id="{ABD5DFD2-E899-416C-8283-67235542CAB2}" type="slidenum">
              <a:rPr lang="cs-CZ" smtClean="0"/>
              <a:t>10</a:t>
            </a:fld>
            <a:endParaRPr lang="cs-CZ"/>
          </a:p>
        </p:txBody>
      </p:sp>
    </p:spTree>
    <p:extLst>
      <p:ext uri="{BB962C8B-B14F-4D97-AF65-F5344CB8AC3E}">
        <p14:creationId xmlns:p14="http://schemas.microsoft.com/office/powerpoint/2010/main" val="1870957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a:t>
            </a:r>
          </a:p>
        </p:txBody>
      </p:sp>
      <p:sp>
        <p:nvSpPr>
          <p:cNvPr id="4" name="Zástupný symbol pro číslo snímku 3"/>
          <p:cNvSpPr>
            <a:spLocks noGrp="1"/>
          </p:cNvSpPr>
          <p:nvPr>
            <p:ph type="sldNum" sz="quarter" idx="5"/>
          </p:nvPr>
        </p:nvSpPr>
        <p:spPr/>
        <p:txBody>
          <a:bodyPr/>
          <a:lstStyle/>
          <a:p>
            <a:fld id="{ABD5DFD2-E899-416C-8283-67235542CAB2}" type="slidenum">
              <a:rPr lang="cs-CZ" smtClean="0"/>
              <a:t>11</a:t>
            </a:fld>
            <a:endParaRPr lang="cs-CZ"/>
          </a:p>
        </p:txBody>
      </p:sp>
    </p:spTree>
    <p:extLst>
      <p:ext uri="{BB962C8B-B14F-4D97-AF65-F5344CB8AC3E}">
        <p14:creationId xmlns:p14="http://schemas.microsoft.com/office/powerpoint/2010/main" val="106050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2020 produkci kapalných odpadů v Boleticích – přepočet na výrobu má stejné křivky jako produkce v tunách, tak že to navýšení produkce ostatních odpadů lze přisoudit zvýšené produkci především zabarvených vod o 61% oproti 2019 (t/tis m2). Nárůst produkce kalu BČOV.</a:t>
            </a:r>
          </a:p>
          <a:p>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5"/>
          </p:nvPr>
        </p:nvSpPr>
        <p:spPr/>
        <p:txBody>
          <a:bodyPr/>
          <a:lstStyle/>
          <a:p>
            <a:fld id="{ABD5DFD2-E899-416C-8283-67235542CAB2}" type="slidenum">
              <a:rPr lang="cs-CZ" smtClean="0"/>
              <a:t>12</a:t>
            </a:fld>
            <a:endParaRPr lang="cs-CZ"/>
          </a:p>
        </p:txBody>
      </p:sp>
    </p:spTree>
    <p:extLst>
      <p:ext uri="{BB962C8B-B14F-4D97-AF65-F5344CB8AC3E}">
        <p14:creationId xmlns:p14="http://schemas.microsoft.com/office/powerpoint/2010/main" val="570880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 </a:t>
            </a:r>
            <a:endParaRPr lang="cs-CZ" dirty="0"/>
          </a:p>
          <a:p>
            <a:endParaRPr lang="cs-CZ" dirty="0"/>
          </a:p>
        </p:txBody>
      </p:sp>
      <p:sp>
        <p:nvSpPr>
          <p:cNvPr id="4" name="Zástupný symbol pro číslo snímku 3"/>
          <p:cNvSpPr>
            <a:spLocks noGrp="1"/>
          </p:cNvSpPr>
          <p:nvPr>
            <p:ph type="sldNum" sz="quarter" idx="5"/>
          </p:nvPr>
        </p:nvSpPr>
        <p:spPr/>
        <p:txBody>
          <a:bodyPr/>
          <a:lstStyle/>
          <a:p>
            <a:fld id="{ABD5DFD2-E899-416C-8283-67235542CAB2}" type="slidenum">
              <a:rPr lang="cs-CZ" smtClean="0"/>
              <a:t>13</a:t>
            </a:fld>
            <a:endParaRPr lang="cs-CZ"/>
          </a:p>
        </p:txBody>
      </p:sp>
    </p:spTree>
    <p:extLst>
      <p:ext uri="{BB962C8B-B14F-4D97-AF65-F5344CB8AC3E}">
        <p14:creationId xmlns:p14="http://schemas.microsoft.com/office/powerpoint/2010/main" val="1861036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ABD5DFD2-E899-416C-8283-67235542CAB2}" type="slidenum">
              <a:rPr lang="cs-CZ" smtClean="0"/>
              <a:t>14</a:t>
            </a:fld>
            <a:endParaRPr lang="cs-CZ"/>
          </a:p>
        </p:txBody>
      </p:sp>
    </p:spTree>
    <p:extLst>
      <p:ext uri="{BB962C8B-B14F-4D97-AF65-F5344CB8AC3E}">
        <p14:creationId xmlns:p14="http://schemas.microsoft.com/office/powerpoint/2010/main" val="2144031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ABD5DFD2-E899-416C-8283-67235542CAB2}" type="slidenum">
              <a:rPr lang="cs-CZ" smtClean="0"/>
              <a:t>15</a:t>
            </a:fld>
            <a:endParaRPr lang="cs-CZ"/>
          </a:p>
        </p:txBody>
      </p:sp>
    </p:spTree>
    <p:extLst>
      <p:ext uri="{BB962C8B-B14F-4D97-AF65-F5344CB8AC3E}">
        <p14:creationId xmlns:p14="http://schemas.microsoft.com/office/powerpoint/2010/main" val="213526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cs-CZ"/>
              <a:t>Kliknutím lze upravit styl.</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7" name="Date Placeholder 6"/>
          <p:cNvSpPr>
            <a:spLocks noGrp="1"/>
          </p:cNvSpPr>
          <p:nvPr>
            <p:ph type="dt" sz="half" idx="10"/>
          </p:nvPr>
        </p:nvSpPr>
        <p:spPr/>
        <p:txBody>
          <a:bodyPr/>
          <a:lstStyle/>
          <a:p>
            <a:fld id="{03E712D5-EAE7-4161-9DD7-F6AB965068F3}" type="datetimeFigureOut">
              <a:rPr lang="en-GB" smtClean="0"/>
              <a:pPr/>
              <a:t>10/10/2022</a:t>
            </a:fld>
            <a:endParaRPr lang="en-GB"/>
          </a:p>
        </p:txBody>
      </p:sp>
      <p:sp>
        <p:nvSpPr>
          <p:cNvPr id="8" name="Slide Number Placeholder 7"/>
          <p:cNvSpPr>
            <a:spLocks noGrp="1"/>
          </p:cNvSpPr>
          <p:nvPr>
            <p:ph type="sldNum" sz="quarter" idx="11"/>
          </p:nvPr>
        </p:nvSpPr>
        <p:spPr/>
        <p:txBody>
          <a:bodyPr/>
          <a:lstStyle/>
          <a:p>
            <a:fld id="{79D52A7F-EAB6-4E99-8C2B-A3BB1299388B}" type="slidenum">
              <a:rPr lang="en-GB" smtClean="0"/>
              <a:p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03E712D5-EAE7-4161-9DD7-F6AB965068F3}" type="datetimeFigureOut">
              <a:rPr lang="en-GB" smtClean="0"/>
              <a:pPr/>
              <a:t>10/10/2022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D52A7F-EAB6-4E99-8C2B-A3BB1299388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03E712D5-EAE7-4161-9DD7-F6AB965068F3}" type="datetimeFigureOut">
              <a:rPr lang="en-GB" smtClean="0"/>
              <a:pPr/>
              <a:t>10/10/2022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D52A7F-EAB6-4E99-8C2B-A3BB1299388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3E712D5-EAE7-4161-9DD7-F6AB965068F3}" type="datetimeFigureOut">
              <a:rPr lang="en-GB" smtClean="0"/>
              <a:pPr/>
              <a:t>10/10/2022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D52A7F-EAB6-4E99-8C2B-A3BB1299388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cs-CZ"/>
              <a:t>Kliknutím lze upravit styl.</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03E712D5-EAE7-4161-9DD7-F6AB965068F3}" type="datetimeFigureOut">
              <a:rPr lang="en-GB" smtClean="0"/>
              <a:pPr/>
              <a:t>10/10/2022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D52A7F-EAB6-4E99-8C2B-A3BB1299388B}" type="slidenum">
              <a:rPr lang="en-GB" smtClean="0"/>
              <a:pPr/>
              <a:t>‹#›</a:t>
            </a:fld>
            <a:endParaRPr lang="en-GB"/>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03E712D5-EAE7-4161-9DD7-F6AB965068F3}" type="datetimeFigureOut">
              <a:rPr lang="en-GB" smtClean="0"/>
              <a:pPr/>
              <a:t>10/10/2022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D52A7F-EAB6-4E99-8C2B-A3BB1299388B}" type="slidenum">
              <a:rPr lang="en-GB" smtClean="0"/>
              <a:pPr/>
              <a:t>‹#›</a:t>
            </a:fld>
            <a:endParaRPr lang="en-GB"/>
          </a:p>
        </p:txBody>
      </p:sp>
      <p:sp>
        <p:nvSpPr>
          <p:cNvPr id="9" name="Content Placeholder 8"/>
          <p:cNvSpPr>
            <a:spLocks noGrp="1"/>
          </p:cNvSpPr>
          <p:nvPr>
            <p:ph sz="quarter" idx="13"/>
          </p:nvPr>
        </p:nvSpPr>
        <p:spPr>
          <a:xfrm>
            <a:off x="365760" y="1600200"/>
            <a:ext cx="4041648" cy="452628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7" name="Date Placeholder 6"/>
          <p:cNvSpPr>
            <a:spLocks noGrp="1"/>
          </p:cNvSpPr>
          <p:nvPr>
            <p:ph type="dt" sz="half" idx="10"/>
          </p:nvPr>
        </p:nvSpPr>
        <p:spPr/>
        <p:txBody>
          <a:bodyPr/>
          <a:lstStyle/>
          <a:p>
            <a:fld id="{03E712D5-EAE7-4161-9DD7-F6AB965068F3}" type="datetimeFigureOut">
              <a:rPr lang="en-GB" smtClean="0"/>
              <a:pPr/>
              <a:t>10/10/2022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D52A7F-EAB6-4E99-8C2B-A3BB1299388B}" type="slidenum">
              <a:rPr lang="en-GB" smtClean="0"/>
              <a:pPr/>
              <a:t>‹#›</a:t>
            </a:fld>
            <a:endParaRPr lang="en-GB"/>
          </a:p>
        </p:txBody>
      </p:sp>
      <p:sp>
        <p:nvSpPr>
          <p:cNvPr id="11" name="Content Placeholder 10"/>
          <p:cNvSpPr>
            <a:spLocks noGrp="1"/>
          </p:cNvSpPr>
          <p:nvPr>
            <p:ph sz="quarter" idx="13"/>
          </p:nvPr>
        </p:nvSpPr>
        <p:spPr>
          <a:xfrm>
            <a:off x="457200" y="2212848"/>
            <a:ext cx="4041648" cy="391363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03E712D5-EAE7-4161-9DD7-F6AB965068F3}" type="datetimeFigureOut">
              <a:rPr lang="en-GB" smtClean="0"/>
              <a:pPr/>
              <a:t>10/10/2022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D52A7F-EAB6-4E99-8C2B-A3BB1299388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712D5-EAE7-4161-9DD7-F6AB965068F3}" type="datetimeFigureOut">
              <a:rPr lang="en-GB" smtClean="0"/>
              <a:pPr/>
              <a:t>10/10/2022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D52A7F-EAB6-4E99-8C2B-A3BB1299388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cs-CZ"/>
              <a:t>Kliknutím lze upravit styl.</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03E712D5-EAE7-4161-9DD7-F6AB965068F3}" type="datetimeFigureOut">
              <a:rPr lang="en-GB" smtClean="0"/>
              <a:pPr/>
              <a:t>10/10/2022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D52A7F-EAB6-4E99-8C2B-A3BB1299388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cs-CZ"/>
              <a:t>Kliknutím lze upravit styl.</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03E712D5-EAE7-4161-9DD7-F6AB965068F3}" type="datetimeFigureOut">
              <a:rPr lang="en-GB" smtClean="0"/>
              <a:pPr/>
              <a:t>10/10/2022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D52A7F-EAB6-4E99-8C2B-A3BB1299388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cs-CZ"/>
              <a:t>Kliknutím lze upravit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3E712D5-EAE7-4161-9DD7-F6AB965068F3}" type="datetimeFigureOut">
              <a:rPr lang="en-GB" smtClean="0"/>
              <a:pPr/>
              <a:t>10/10/2022</a:t>
            </a:fld>
            <a:endParaRPr lang="en-GB"/>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9D52A7F-EAB6-4E99-8C2B-A3BB1299388B}" type="slidenum">
              <a:rPr lang="en-GB" smtClean="0"/>
              <a:pPr/>
              <a:t>‹#›</a:t>
            </a:fld>
            <a:endParaRPr lang="en-GB"/>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0.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979712" y="404664"/>
            <a:ext cx="6654476" cy="1728192"/>
          </a:xfrm>
        </p:spPr>
        <p:txBody>
          <a:bodyPr anchor="ctr">
            <a:normAutofit/>
          </a:bodyPr>
          <a:lstStyle/>
          <a:p>
            <a:pPr algn="ctr"/>
            <a:r>
              <a:rPr lang="cs-CZ" sz="6000" kern="0" cap="none" dirty="0">
                <a:solidFill>
                  <a:srgbClr val="003772"/>
                </a:solidFill>
                <a:latin typeface="Arial"/>
              </a:rPr>
              <a:t>Environmentální Profil</a:t>
            </a:r>
            <a:r>
              <a:rPr lang="en-US" sz="6000" kern="0" cap="none" dirty="0">
                <a:solidFill>
                  <a:srgbClr val="003772"/>
                </a:solidFill>
                <a:latin typeface="Arial"/>
              </a:rPr>
              <a:t> </a:t>
            </a:r>
            <a:endParaRPr lang="en-GB" sz="3600" dirty="0"/>
          </a:p>
        </p:txBody>
      </p:sp>
      <p:sp>
        <p:nvSpPr>
          <p:cNvPr id="5" name="Zástupný symbol pro obsah 4"/>
          <p:cNvSpPr>
            <a:spLocks noGrp="1"/>
          </p:cNvSpPr>
          <p:nvPr>
            <p:ph idx="1"/>
          </p:nvPr>
        </p:nvSpPr>
        <p:spPr>
          <a:xfrm>
            <a:off x="457200" y="2852936"/>
            <a:ext cx="7467600" cy="1152128"/>
          </a:xfrm>
        </p:spPr>
        <p:txBody>
          <a:bodyPr/>
          <a:lstStyle/>
          <a:p>
            <a:endParaRPr lang="cs-CZ" dirty="0"/>
          </a:p>
          <a:p>
            <a:endParaRPr lang="en-GB" dirty="0"/>
          </a:p>
        </p:txBody>
      </p:sp>
      <p:sp>
        <p:nvSpPr>
          <p:cNvPr id="7" name="Rectangle 8"/>
          <p:cNvSpPr txBox="1">
            <a:spLocks noChangeArrowheads="1"/>
          </p:cNvSpPr>
          <p:nvPr/>
        </p:nvSpPr>
        <p:spPr bwMode="auto">
          <a:xfrm>
            <a:off x="1" y="2240855"/>
            <a:ext cx="9036496"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5000"/>
              </a:lnSpc>
              <a:spcBef>
                <a:spcPct val="15000"/>
              </a:spcBef>
              <a:spcAft>
                <a:spcPct val="0"/>
              </a:spcAft>
              <a:buClr>
                <a:schemeClr val="bg2"/>
              </a:buClr>
              <a:buFont typeface="Wingdings" pitchFamily="2" charset="2"/>
              <a:buNone/>
              <a:defRPr sz="2800">
                <a:solidFill>
                  <a:schemeClr val="bg2"/>
                </a:solidFill>
                <a:latin typeface="+mn-lt"/>
                <a:ea typeface="+mn-ea"/>
                <a:cs typeface="+mn-cs"/>
              </a:defRPr>
            </a:lvl1pPr>
            <a:lvl2pPr marL="631825" indent="-187325" algn="l" rtl="0" eaLnBrk="0" fontAlgn="base" hangingPunct="0">
              <a:lnSpc>
                <a:spcPct val="95000"/>
              </a:lnSpc>
              <a:spcBef>
                <a:spcPct val="15000"/>
              </a:spcBef>
              <a:spcAft>
                <a:spcPct val="0"/>
              </a:spcAft>
              <a:buClr>
                <a:schemeClr val="bg2"/>
              </a:buClr>
              <a:buFont typeface="Wingdings" pitchFamily="2" charset="2"/>
              <a:buChar char="w"/>
              <a:defRPr sz="2000">
                <a:solidFill>
                  <a:schemeClr val="tx1"/>
                </a:solidFill>
                <a:latin typeface="+mn-lt"/>
              </a:defRPr>
            </a:lvl2pPr>
            <a:lvl3pPr marL="1082675" indent="-184150" algn="l" rtl="0" eaLnBrk="0" fontAlgn="base" hangingPunct="0">
              <a:lnSpc>
                <a:spcPct val="95000"/>
              </a:lnSpc>
              <a:spcBef>
                <a:spcPct val="15000"/>
              </a:spcBef>
              <a:spcAft>
                <a:spcPct val="0"/>
              </a:spcAft>
              <a:buClr>
                <a:schemeClr val="bg2"/>
              </a:buClr>
              <a:buChar char="•"/>
              <a:defRPr sz="2000">
                <a:solidFill>
                  <a:schemeClr val="tx1"/>
                </a:solidFill>
                <a:latin typeface="+mn-lt"/>
              </a:defRPr>
            </a:lvl3pPr>
            <a:lvl4pPr marL="1528763" indent="-266700" algn="l" rtl="0" eaLnBrk="0" fontAlgn="base" hangingPunct="0">
              <a:lnSpc>
                <a:spcPct val="95000"/>
              </a:lnSpc>
              <a:spcBef>
                <a:spcPct val="15000"/>
              </a:spcBef>
              <a:spcAft>
                <a:spcPct val="0"/>
              </a:spcAft>
              <a:buClr>
                <a:schemeClr val="bg2"/>
              </a:buClr>
              <a:buChar char="–"/>
              <a:defRPr>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85000"/>
              </a:lnSpc>
              <a:spcBef>
                <a:spcPct val="15000"/>
              </a:spcBef>
              <a:spcAft>
                <a:spcPct val="0"/>
              </a:spcAft>
              <a:buClr>
                <a:srgbClr val="808080"/>
              </a:buClr>
              <a:buSzTx/>
              <a:buFont typeface="Wingdings" pitchFamily="2" charset="2"/>
              <a:buNone/>
              <a:tabLst/>
              <a:defRPr/>
            </a:pPr>
            <a:r>
              <a:rPr kumimoji="0" lang="cs-CZ" sz="2800" b="0" i="0" u="none" strike="noStrike" kern="0" cap="none" spc="0" normalizeH="0" baseline="0" noProof="0" dirty="0">
                <a:ln>
                  <a:noFill/>
                </a:ln>
                <a:solidFill>
                  <a:srgbClr val="808080"/>
                </a:solidFill>
                <a:effectLst/>
                <a:uLnTx/>
                <a:uFillTx/>
                <a:latin typeface="Arial"/>
                <a:ea typeface="+mn-ea"/>
                <a:cs typeface="+mn-cs"/>
              </a:rPr>
              <a:t>DS Smith </a:t>
            </a:r>
            <a:r>
              <a:rPr kumimoji="0" lang="cs-CZ" sz="2800" b="0" i="0" u="none" strike="noStrike" kern="0" cap="none" spc="0" normalizeH="0" baseline="0" noProof="0" dirty="0" err="1">
                <a:ln>
                  <a:noFill/>
                </a:ln>
                <a:solidFill>
                  <a:srgbClr val="808080"/>
                </a:solidFill>
                <a:effectLst/>
                <a:uLnTx/>
                <a:uFillTx/>
                <a:latin typeface="Arial"/>
                <a:ea typeface="+mn-ea"/>
                <a:cs typeface="+mn-cs"/>
              </a:rPr>
              <a:t>Packaging</a:t>
            </a:r>
            <a:r>
              <a:rPr kumimoji="0" lang="cs-CZ" sz="2800" b="0" i="0" u="none" strike="noStrike" kern="0" cap="none" spc="0" normalizeH="0" baseline="0" noProof="0" dirty="0">
                <a:ln>
                  <a:noFill/>
                </a:ln>
                <a:solidFill>
                  <a:srgbClr val="808080"/>
                </a:solidFill>
                <a:effectLst/>
                <a:uLnTx/>
                <a:uFillTx/>
                <a:latin typeface="Arial"/>
                <a:ea typeface="+mn-ea"/>
                <a:cs typeface="+mn-cs"/>
              </a:rPr>
              <a:t> </a:t>
            </a:r>
            <a:r>
              <a:rPr lang="cs-CZ" kern="0" dirty="0">
                <a:solidFill>
                  <a:srgbClr val="808080"/>
                </a:solidFill>
                <a:latin typeface="Arial"/>
              </a:rPr>
              <a:t>Czech Republic</a:t>
            </a:r>
            <a:r>
              <a:rPr kumimoji="0" lang="cs-CZ" sz="2800" b="0" i="0" u="none" strike="noStrike" kern="0" cap="none" spc="0" normalizeH="0" baseline="0" noProof="0" dirty="0">
                <a:ln>
                  <a:noFill/>
                </a:ln>
                <a:solidFill>
                  <a:srgbClr val="808080"/>
                </a:solidFill>
                <a:effectLst/>
                <a:uLnTx/>
                <a:uFillTx/>
                <a:latin typeface="Arial"/>
                <a:ea typeface="+mn-ea"/>
                <a:cs typeface="+mn-cs"/>
              </a:rPr>
              <a:t>, s.r.o. za rok 2021</a:t>
            </a:r>
          </a:p>
        </p:txBody>
      </p:sp>
      <p:pic>
        <p:nvPicPr>
          <p:cNvPr id="8" name="Picture 5" descr="Pine_shoot_2000x845p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95612"/>
            <a:ext cx="91440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455" y="0"/>
            <a:ext cx="1800305" cy="1367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adpis 13"/>
          <p:cNvSpPr>
            <a:spLocks noGrp="1"/>
          </p:cNvSpPr>
          <p:nvPr>
            <p:ph type="title"/>
          </p:nvPr>
        </p:nvSpPr>
        <p:spPr>
          <a:xfrm>
            <a:off x="457200" y="0"/>
            <a:ext cx="8229600" cy="548680"/>
          </a:xfrm>
        </p:spPr>
        <p:txBody>
          <a:bodyPr>
            <a:noAutofit/>
          </a:bodyPr>
          <a:lstStyle/>
          <a:p>
            <a:r>
              <a:rPr lang="en-GB" sz="1800" kern="0" dirty="0" err="1">
                <a:solidFill>
                  <a:srgbClr val="003772"/>
                </a:solidFill>
                <a:effectLst/>
                <a:latin typeface="Arial"/>
              </a:rPr>
              <a:t>Kritéria</a:t>
            </a:r>
            <a:r>
              <a:rPr lang="en-GB" sz="1800" kern="0" dirty="0">
                <a:solidFill>
                  <a:srgbClr val="003772"/>
                </a:solidFill>
                <a:effectLst/>
                <a:latin typeface="Arial"/>
              </a:rPr>
              <a:t> </a:t>
            </a:r>
            <a:r>
              <a:rPr lang="en-GB" sz="1800" kern="0" dirty="0" err="1">
                <a:solidFill>
                  <a:srgbClr val="003772"/>
                </a:solidFill>
                <a:effectLst/>
                <a:latin typeface="Arial"/>
              </a:rPr>
              <a:t>environmentálního</a:t>
            </a:r>
            <a:r>
              <a:rPr lang="en-GB" sz="1800" kern="0" dirty="0">
                <a:solidFill>
                  <a:srgbClr val="003772"/>
                </a:solidFill>
                <a:effectLst/>
                <a:latin typeface="Arial"/>
              </a:rPr>
              <a:t> </a:t>
            </a:r>
            <a:r>
              <a:rPr lang="en-GB" sz="1800" kern="0" dirty="0" err="1">
                <a:solidFill>
                  <a:srgbClr val="003772"/>
                </a:solidFill>
                <a:effectLst/>
                <a:latin typeface="Arial"/>
              </a:rPr>
              <a:t>profilu</a:t>
            </a:r>
            <a:r>
              <a:rPr lang="cs-CZ" sz="1800" kern="0" dirty="0">
                <a:solidFill>
                  <a:srgbClr val="003772"/>
                </a:solidFill>
                <a:effectLst/>
                <a:latin typeface="Arial"/>
              </a:rPr>
              <a:t>  závod Boletice</a:t>
            </a:r>
            <a:r>
              <a:rPr lang="en-GB" sz="1800" kern="0" dirty="0">
                <a:solidFill>
                  <a:srgbClr val="003772"/>
                </a:solidFill>
                <a:effectLst/>
                <a:latin typeface="Arial"/>
              </a:rPr>
              <a:t> </a:t>
            </a:r>
          </a:p>
        </p:txBody>
      </p:sp>
      <p:sp>
        <p:nvSpPr>
          <p:cNvPr id="2" name="Zástupný symbol pro obsah 1"/>
          <p:cNvSpPr>
            <a:spLocks noGrp="1"/>
          </p:cNvSpPr>
          <p:nvPr>
            <p:ph idx="1"/>
          </p:nvPr>
        </p:nvSpPr>
        <p:spPr>
          <a:xfrm>
            <a:off x="438579" y="584684"/>
            <a:ext cx="8507288" cy="5688632"/>
          </a:xfrm>
        </p:spPr>
        <p:txBody>
          <a:bodyPr>
            <a:normAutofit fontScale="47500" lnSpcReduction="20000"/>
          </a:bodyPr>
          <a:lstStyle/>
          <a:p>
            <a:pPr>
              <a:spcBef>
                <a:spcPts val="350"/>
              </a:spcBef>
              <a:buNone/>
            </a:pPr>
            <a:r>
              <a:rPr lang="en-GB" sz="5100" u="sng" dirty="0" err="1">
                <a:solidFill>
                  <a:schemeClr val="accent1"/>
                </a:solidFill>
                <a:latin typeface="Arial" pitchFamily="34" charset="0"/>
                <a:cs typeface="Arial" pitchFamily="34" charset="0"/>
              </a:rPr>
              <a:t>Spotřeba</a:t>
            </a:r>
            <a:r>
              <a:rPr lang="en-GB" sz="5100" u="sng" dirty="0">
                <a:solidFill>
                  <a:schemeClr val="accent1"/>
                </a:solidFill>
                <a:latin typeface="Arial" pitchFamily="34" charset="0"/>
                <a:cs typeface="Arial" pitchFamily="34" charset="0"/>
              </a:rPr>
              <a:t> </a:t>
            </a:r>
            <a:r>
              <a:rPr lang="en-GB" sz="5100" u="sng" dirty="0" err="1">
                <a:solidFill>
                  <a:schemeClr val="accent1"/>
                </a:solidFill>
                <a:latin typeface="Arial" pitchFamily="34" charset="0"/>
                <a:cs typeface="Arial" pitchFamily="34" charset="0"/>
              </a:rPr>
              <a:t>základních</a:t>
            </a:r>
            <a:r>
              <a:rPr lang="en-GB" sz="5100" u="sng" dirty="0">
                <a:solidFill>
                  <a:schemeClr val="accent1"/>
                </a:solidFill>
                <a:latin typeface="Arial" pitchFamily="34" charset="0"/>
                <a:cs typeface="Arial" pitchFamily="34" charset="0"/>
              </a:rPr>
              <a:t> </a:t>
            </a:r>
            <a:r>
              <a:rPr lang="en-GB" sz="5100" u="sng" dirty="0" err="1">
                <a:solidFill>
                  <a:schemeClr val="accent1"/>
                </a:solidFill>
                <a:latin typeface="Arial" pitchFamily="34" charset="0"/>
                <a:cs typeface="Arial" pitchFamily="34" charset="0"/>
              </a:rPr>
              <a:t>surovin</a:t>
            </a:r>
            <a:r>
              <a:rPr lang="en-GB" sz="5100" u="sng" dirty="0">
                <a:solidFill>
                  <a:schemeClr val="accent1"/>
                </a:solidFill>
                <a:latin typeface="Arial" pitchFamily="34" charset="0"/>
                <a:cs typeface="Arial" pitchFamily="34" charset="0"/>
              </a:rPr>
              <a:t> a </a:t>
            </a:r>
            <a:r>
              <a:rPr lang="en-GB" sz="5100" u="sng" dirty="0" err="1">
                <a:solidFill>
                  <a:schemeClr val="accent1"/>
                </a:solidFill>
                <a:latin typeface="Arial" pitchFamily="34" charset="0"/>
                <a:cs typeface="Arial" pitchFamily="34" charset="0"/>
              </a:rPr>
              <a:t>materiálů</a:t>
            </a:r>
            <a:endParaRPr lang="cs-CZ" sz="51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lgn="just">
              <a:spcBef>
                <a:spcPts val="350"/>
              </a:spcBef>
              <a:buNone/>
            </a:pPr>
            <a:r>
              <a:rPr lang="cs-CZ" i="1" dirty="0">
                <a:solidFill>
                  <a:schemeClr val="accent1"/>
                </a:solidFill>
                <a:latin typeface="Arial" pitchFamily="34" charset="0"/>
                <a:cs typeface="Arial" pitchFamily="34" charset="0"/>
              </a:rPr>
              <a:t>*</a:t>
            </a:r>
            <a:r>
              <a:rPr lang="cs-CZ" sz="2000" i="1" dirty="0">
                <a:latin typeface="Arial" pitchFamily="34" charset="0"/>
                <a:cs typeface="Arial" pitchFamily="34" charset="0"/>
              </a:rPr>
              <a:t>Všechny číselné hodnoty jednotlivých kritérií a ukazatelů vývoje environmentálního profilu byly vztaženy na jednotku prodané produkce vyjádřené v tisících metrech čtverečních. Uvedeny jsou meziroční rozdíly sledovaných kritérií a ukazatelů vyjádřené v %</a:t>
            </a:r>
            <a:endParaRPr lang="cs-CZ" sz="4800" dirty="0">
              <a:solidFill>
                <a:schemeClr val="accent1"/>
              </a:solidFill>
            </a:endParaRPr>
          </a:p>
          <a:p>
            <a:endParaRPr lang="cs-CZ"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69025"/>
            <a:ext cx="179863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ázek 5">
            <a:extLst>
              <a:ext uri="{FF2B5EF4-FFF2-40B4-BE49-F238E27FC236}">
                <a16:creationId xmlns:a16="http://schemas.microsoft.com/office/drawing/2014/main" id="{7E2B358A-7799-474E-8A23-C38C85EC42BC}"/>
              </a:ext>
            </a:extLst>
          </p:cNvPr>
          <p:cNvPicPr>
            <a:picLocks noChangeAspect="1"/>
          </p:cNvPicPr>
          <p:nvPr/>
        </p:nvPicPr>
        <p:blipFill>
          <a:blip r:embed="rId4"/>
          <a:stretch>
            <a:fillRect/>
          </a:stretch>
        </p:blipFill>
        <p:spPr>
          <a:xfrm>
            <a:off x="944097" y="2187613"/>
            <a:ext cx="3341333" cy="1845767"/>
          </a:xfrm>
          <a:prstGeom prst="rect">
            <a:avLst/>
          </a:prstGeom>
        </p:spPr>
      </p:pic>
      <p:pic>
        <p:nvPicPr>
          <p:cNvPr id="9" name="Obrázek 8">
            <a:extLst>
              <a:ext uri="{FF2B5EF4-FFF2-40B4-BE49-F238E27FC236}">
                <a16:creationId xmlns:a16="http://schemas.microsoft.com/office/drawing/2014/main" id="{9762FC2F-CB8C-4AE3-A2D1-12F8A6EE660C}"/>
              </a:ext>
            </a:extLst>
          </p:cNvPr>
          <p:cNvPicPr>
            <a:picLocks noChangeAspect="1"/>
          </p:cNvPicPr>
          <p:nvPr/>
        </p:nvPicPr>
        <p:blipFill>
          <a:blip r:embed="rId5"/>
          <a:stretch>
            <a:fillRect/>
          </a:stretch>
        </p:blipFill>
        <p:spPr>
          <a:xfrm>
            <a:off x="4572000" y="2178026"/>
            <a:ext cx="3422226" cy="1842108"/>
          </a:xfrm>
          <a:prstGeom prst="rect">
            <a:avLst/>
          </a:prstGeom>
        </p:spPr>
      </p:pic>
      <p:pic>
        <p:nvPicPr>
          <p:cNvPr id="4" name="Obrázek 3">
            <a:extLst>
              <a:ext uri="{FF2B5EF4-FFF2-40B4-BE49-F238E27FC236}">
                <a16:creationId xmlns:a16="http://schemas.microsoft.com/office/drawing/2014/main" id="{5FE5144A-2091-4BDD-8C96-5E71512D049C}"/>
              </a:ext>
            </a:extLst>
          </p:cNvPr>
          <p:cNvPicPr>
            <a:picLocks noChangeAspect="1"/>
          </p:cNvPicPr>
          <p:nvPr/>
        </p:nvPicPr>
        <p:blipFill>
          <a:blip r:embed="rId6"/>
          <a:stretch>
            <a:fillRect/>
          </a:stretch>
        </p:blipFill>
        <p:spPr>
          <a:xfrm>
            <a:off x="733956" y="995363"/>
            <a:ext cx="7096125" cy="1143000"/>
          </a:xfrm>
          <a:prstGeom prst="rect">
            <a:avLst/>
          </a:prstGeom>
        </p:spPr>
      </p:pic>
      <p:pic>
        <p:nvPicPr>
          <p:cNvPr id="5" name="Obrázek 4">
            <a:extLst>
              <a:ext uri="{FF2B5EF4-FFF2-40B4-BE49-F238E27FC236}">
                <a16:creationId xmlns:a16="http://schemas.microsoft.com/office/drawing/2014/main" id="{039A5015-DD2D-4314-9F61-0321932F83A0}"/>
              </a:ext>
            </a:extLst>
          </p:cNvPr>
          <p:cNvPicPr>
            <a:picLocks noChangeAspect="1"/>
          </p:cNvPicPr>
          <p:nvPr/>
        </p:nvPicPr>
        <p:blipFill>
          <a:blip r:embed="rId7"/>
          <a:stretch>
            <a:fillRect/>
          </a:stretch>
        </p:blipFill>
        <p:spPr>
          <a:xfrm>
            <a:off x="1365634" y="4167879"/>
            <a:ext cx="2916384" cy="1567332"/>
          </a:xfrm>
          <a:prstGeom prst="rect">
            <a:avLst/>
          </a:prstGeom>
        </p:spPr>
      </p:pic>
      <p:pic>
        <p:nvPicPr>
          <p:cNvPr id="8" name="Obrázek 7">
            <a:extLst>
              <a:ext uri="{FF2B5EF4-FFF2-40B4-BE49-F238E27FC236}">
                <a16:creationId xmlns:a16="http://schemas.microsoft.com/office/drawing/2014/main" id="{5D240AC9-8A6D-4217-AA2F-D4C14B0CB1D4}"/>
              </a:ext>
            </a:extLst>
          </p:cNvPr>
          <p:cNvPicPr>
            <a:picLocks noChangeAspect="1"/>
          </p:cNvPicPr>
          <p:nvPr/>
        </p:nvPicPr>
        <p:blipFill>
          <a:blip r:embed="rId8"/>
          <a:stretch>
            <a:fillRect/>
          </a:stretch>
        </p:blipFill>
        <p:spPr>
          <a:xfrm>
            <a:off x="4600382" y="4167879"/>
            <a:ext cx="2787561" cy="1567332"/>
          </a:xfrm>
          <a:prstGeom prst="rect">
            <a:avLst/>
          </a:prstGeom>
        </p:spPr>
      </p:pic>
    </p:spTree>
    <p:extLst>
      <p:ext uri="{BB962C8B-B14F-4D97-AF65-F5344CB8AC3E}">
        <p14:creationId xmlns:p14="http://schemas.microsoft.com/office/powerpoint/2010/main" val="2853678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adpis 13"/>
          <p:cNvSpPr>
            <a:spLocks noGrp="1"/>
          </p:cNvSpPr>
          <p:nvPr>
            <p:ph type="title"/>
          </p:nvPr>
        </p:nvSpPr>
        <p:spPr>
          <a:xfrm>
            <a:off x="457200" y="0"/>
            <a:ext cx="8229600" cy="620688"/>
          </a:xfrm>
        </p:spPr>
        <p:txBody>
          <a:bodyPr>
            <a:noAutofit/>
          </a:bodyPr>
          <a:lstStyle/>
          <a:p>
            <a:r>
              <a:rPr lang="en-GB" sz="1800" kern="0" dirty="0" err="1">
                <a:solidFill>
                  <a:srgbClr val="003772"/>
                </a:solidFill>
                <a:effectLst/>
                <a:latin typeface="Arial"/>
              </a:rPr>
              <a:t>Kritéria</a:t>
            </a:r>
            <a:r>
              <a:rPr lang="en-GB" sz="1800" kern="0" dirty="0">
                <a:solidFill>
                  <a:srgbClr val="003772"/>
                </a:solidFill>
                <a:effectLst/>
                <a:latin typeface="Arial"/>
              </a:rPr>
              <a:t> </a:t>
            </a:r>
            <a:r>
              <a:rPr lang="en-GB" sz="1800" kern="0" dirty="0" err="1">
                <a:solidFill>
                  <a:srgbClr val="003772"/>
                </a:solidFill>
                <a:effectLst/>
                <a:latin typeface="Arial"/>
              </a:rPr>
              <a:t>environmentálního</a:t>
            </a:r>
            <a:r>
              <a:rPr lang="en-GB" sz="1800" kern="0" dirty="0">
                <a:solidFill>
                  <a:srgbClr val="003772"/>
                </a:solidFill>
                <a:effectLst/>
                <a:latin typeface="Arial"/>
              </a:rPr>
              <a:t> </a:t>
            </a:r>
            <a:r>
              <a:rPr lang="en-GB" sz="1800" kern="0" dirty="0" err="1">
                <a:solidFill>
                  <a:srgbClr val="003772"/>
                </a:solidFill>
                <a:effectLst/>
                <a:latin typeface="Arial"/>
              </a:rPr>
              <a:t>profilu</a:t>
            </a:r>
            <a:r>
              <a:rPr lang="cs-CZ" sz="1800" kern="0" dirty="0">
                <a:solidFill>
                  <a:srgbClr val="003772"/>
                </a:solidFill>
                <a:effectLst/>
                <a:latin typeface="Arial"/>
              </a:rPr>
              <a:t>  závod Boletice</a:t>
            </a:r>
            <a:r>
              <a:rPr lang="en-GB" sz="1800" kern="0" dirty="0">
                <a:solidFill>
                  <a:srgbClr val="003772"/>
                </a:solidFill>
                <a:effectLst/>
                <a:latin typeface="Arial"/>
              </a:rPr>
              <a:t> </a:t>
            </a:r>
          </a:p>
        </p:txBody>
      </p:sp>
      <p:sp>
        <p:nvSpPr>
          <p:cNvPr id="2" name="Zástupný symbol pro obsah 1"/>
          <p:cNvSpPr>
            <a:spLocks noGrp="1"/>
          </p:cNvSpPr>
          <p:nvPr>
            <p:ph idx="1"/>
          </p:nvPr>
        </p:nvSpPr>
        <p:spPr>
          <a:xfrm>
            <a:off x="457200" y="692696"/>
            <a:ext cx="8229600" cy="5433467"/>
          </a:xfrm>
        </p:spPr>
        <p:txBody>
          <a:bodyPr>
            <a:normAutofit fontScale="40000" lnSpcReduction="20000"/>
          </a:bodyPr>
          <a:lstStyle/>
          <a:p>
            <a:pPr>
              <a:spcBef>
                <a:spcPts val="350"/>
              </a:spcBef>
              <a:buNone/>
            </a:pPr>
            <a:r>
              <a:rPr lang="en-GB" sz="6000" u="sng" dirty="0" err="1">
                <a:solidFill>
                  <a:schemeClr val="accent1"/>
                </a:solidFill>
                <a:latin typeface="Arial" pitchFamily="34" charset="0"/>
                <a:cs typeface="Arial" pitchFamily="34" charset="0"/>
              </a:rPr>
              <a:t>Spotřeba</a:t>
            </a:r>
            <a:r>
              <a:rPr lang="en-GB" sz="6000" u="sng" dirty="0">
                <a:solidFill>
                  <a:schemeClr val="accent1"/>
                </a:solidFill>
                <a:latin typeface="Arial" pitchFamily="34" charset="0"/>
                <a:cs typeface="Arial" pitchFamily="34" charset="0"/>
              </a:rPr>
              <a:t> </a:t>
            </a:r>
            <a:r>
              <a:rPr lang="en-GB" sz="6000" u="sng" dirty="0" err="1">
                <a:solidFill>
                  <a:schemeClr val="accent1"/>
                </a:solidFill>
                <a:latin typeface="Arial" pitchFamily="34" charset="0"/>
                <a:cs typeface="Arial" pitchFamily="34" charset="0"/>
              </a:rPr>
              <a:t>elektrické</a:t>
            </a:r>
            <a:r>
              <a:rPr lang="en-GB" sz="6000" u="sng" dirty="0">
                <a:solidFill>
                  <a:schemeClr val="accent1"/>
                </a:solidFill>
                <a:latin typeface="Arial" pitchFamily="34" charset="0"/>
                <a:cs typeface="Arial" pitchFamily="34" charset="0"/>
              </a:rPr>
              <a:t> </a:t>
            </a:r>
            <a:r>
              <a:rPr lang="en-GB" sz="6000" u="sng" dirty="0" err="1">
                <a:solidFill>
                  <a:schemeClr val="accent1"/>
                </a:solidFill>
                <a:latin typeface="Arial" pitchFamily="34" charset="0"/>
                <a:cs typeface="Arial" pitchFamily="34" charset="0"/>
              </a:rPr>
              <a:t>energie</a:t>
            </a:r>
            <a:r>
              <a:rPr lang="en-GB" sz="6000" u="sng" dirty="0">
                <a:solidFill>
                  <a:schemeClr val="accent1"/>
                </a:solidFill>
                <a:latin typeface="Arial" pitchFamily="34" charset="0"/>
                <a:cs typeface="Arial" pitchFamily="34" charset="0"/>
              </a:rPr>
              <a:t>, </a:t>
            </a:r>
            <a:r>
              <a:rPr lang="en-GB" sz="6000" u="sng" dirty="0" err="1">
                <a:solidFill>
                  <a:schemeClr val="accent1"/>
                </a:solidFill>
                <a:latin typeface="Arial" pitchFamily="34" charset="0"/>
                <a:cs typeface="Arial" pitchFamily="34" charset="0"/>
              </a:rPr>
              <a:t>zemního</a:t>
            </a:r>
            <a:r>
              <a:rPr lang="en-GB" sz="6000" u="sng" dirty="0">
                <a:solidFill>
                  <a:schemeClr val="accent1"/>
                </a:solidFill>
                <a:latin typeface="Arial" pitchFamily="34" charset="0"/>
                <a:cs typeface="Arial" pitchFamily="34" charset="0"/>
              </a:rPr>
              <a:t> </a:t>
            </a:r>
            <a:r>
              <a:rPr lang="en-GB" sz="6000" u="sng" dirty="0" err="1">
                <a:solidFill>
                  <a:schemeClr val="accent1"/>
                </a:solidFill>
                <a:latin typeface="Arial" pitchFamily="34" charset="0"/>
                <a:cs typeface="Arial" pitchFamily="34" charset="0"/>
              </a:rPr>
              <a:t>plynu</a:t>
            </a:r>
            <a:r>
              <a:rPr lang="en-GB" sz="6000" u="sng" dirty="0">
                <a:solidFill>
                  <a:schemeClr val="accent1"/>
                </a:solidFill>
                <a:latin typeface="Arial" pitchFamily="34" charset="0"/>
                <a:cs typeface="Arial" pitchFamily="34" charset="0"/>
              </a:rPr>
              <a:t> a </a:t>
            </a:r>
            <a:r>
              <a:rPr lang="en-GB" sz="6000" u="sng" dirty="0" err="1">
                <a:solidFill>
                  <a:schemeClr val="accent1"/>
                </a:solidFill>
                <a:latin typeface="Arial" pitchFamily="34" charset="0"/>
                <a:cs typeface="Arial" pitchFamily="34" charset="0"/>
              </a:rPr>
              <a:t>vody</a:t>
            </a:r>
            <a:endParaRPr lang="en-GB"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lgn="just">
              <a:spcBef>
                <a:spcPts val="350"/>
              </a:spcBef>
              <a:buNone/>
            </a:pPr>
            <a:r>
              <a:rPr lang="cs-CZ" i="1" dirty="0">
                <a:solidFill>
                  <a:schemeClr val="accent1"/>
                </a:solidFill>
                <a:latin typeface="Arial" pitchFamily="34" charset="0"/>
                <a:cs typeface="Arial" pitchFamily="34" charset="0"/>
              </a:rPr>
              <a:t>*</a:t>
            </a:r>
            <a:r>
              <a:rPr lang="cs-CZ" sz="1800" i="1" dirty="0">
                <a:latin typeface="Arial" pitchFamily="34" charset="0"/>
                <a:cs typeface="Arial" pitchFamily="34" charset="0"/>
              </a:rPr>
              <a:t>Všechny číselné hodnoty jednotlivých kritérií a ukazatelů vývoje environmentálního profilu byly vztaženy na jednotku prodané produkce vyjádřené v tisících metrech čtverečních. Uvedeny jsou meziroční rozdíly sledovaných kritérií a ukazatelů vyjádřené v %</a:t>
            </a:r>
          </a:p>
          <a:p>
            <a:pPr>
              <a:spcBef>
                <a:spcPts val="350"/>
              </a:spcBef>
              <a:buNone/>
            </a:pPr>
            <a:endParaRPr lang="cs-CZ" sz="4800" dirty="0">
              <a:solidFill>
                <a:schemeClr val="accent1"/>
              </a:solidFill>
            </a:endParaRPr>
          </a:p>
          <a:p>
            <a:endParaRPr lang="cs-CZ"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69025"/>
            <a:ext cx="179863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ázek 7">
            <a:extLst>
              <a:ext uri="{FF2B5EF4-FFF2-40B4-BE49-F238E27FC236}">
                <a16:creationId xmlns:a16="http://schemas.microsoft.com/office/drawing/2014/main" id="{34F05644-3849-4E51-88C1-5D9250437F52}"/>
              </a:ext>
            </a:extLst>
          </p:cNvPr>
          <p:cNvPicPr>
            <a:picLocks noChangeAspect="1"/>
          </p:cNvPicPr>
          <p:nvPr/>
        </p:nvPicPr>
        <p:blipFill>
          <a:blip r:embed="rId4"/>
          <a:stretch>
            <a:fillRect/>
          </a:stretch>
        </p:blipFill>
        <p:spPr>
          <a:xfrm>
            <a:off x="251667" y="2737166"/>
            <a:ext cx="2838526" cy="1653369"/>
          </a:xfrm>
          <a:prstGeom prst="rect">
            <a:avLst/>
          </a:prstGeom>
        </p:spPr>
      </p:pic>
      <p:pic>
        <p:nvPicPr>
          <p:cNvPr id="10" name="Obrázek 9">
            <a:extLst>
              <a:ext uri="{FF2B5EF4-FFF2-40B4-BE49-F238E27FC236}">
                <a16:creationId xmlns:a16="http://schemas.microsoft.com/office/drawing/2014/main" id="{257A8471-498A-48D4-85A9-C0E0E1B0C8F2}"/>
              </a:ext>
            </a:extLst>
          </p:cNvPr>
          <p:cNvPicPr>
            <a:picLocks noChangeAspect="1"/>
          </p:cNvPicPr>
          <p:nvPr/>
        </p:nvPicPr>
        <p:blipFill>
          <a:blip r:embed="rId5"/>
          <a:stretch>
            <a:fillRect/>
          </a:stretch>
        </p:blipFill>
        <p:spPr>
          <a:xfrm>
            <a:off x="3131840" y="2732526"/>
            <a:ext cx="2890848" cy="1660310"/>
          </a:xfrm>
          <a:prstGeom prst="rect">
            <a:avLst/>
          </a:prstGeom>
        </p:spPr>
      </p:pic>
      <p:pic>
        <p:nvPicPr>
          <p:cNvPr id="5" name="Obrázek 4">
            <a:extLst>
              <a:ext uri="{FF2B5EF4-FFF2-40B4-BE49-F238E27FC236}">
                <a16:creationId xmlns:a16="http://schemas.microsoft.com/office/drawing/2014/main" id="{3D1F8D32-1AC4-42A3-9181-02ECB27F5B33}"/>
              </a:ext>
            </a:extLst>
          </p:cNvPr>
          <p:cNvPicPr>
            <a:picLocks noChangeAspect="1"/>
          </p:cNvPicPr>
          <p:nvPr/>
        </p:nvPicPr>
        <p:blipFill>
          <a:blip r:embed="rId6"/>
          <a:stretch>
            <a:fillRect/>
          </a:stretch>
        </p:blipFill>
        <p:spPr>
          <a:xfrm>
            <a:off x="6064335" y="2732526"/>
            <a:ext cx="2989727" cy="1658009"/>
          </a:xfrm>
          <a:prstGeom prst="rect">
            <a:avLst/>
          </a:prstGeom>
        </p:spPr>
      </p:pic>
      <p:pic>
        <p:nvPicPr>
          <p:cNvPr id="6" name="Obrázek 5">
            <a:extLst>
              <a:ext uri="{FF2B5EF4-FFF2-40B4-BE49-F238E27FC236}">
                <a16:creationId xmlns:a16="http://schemas.microsoft.com/office/drawing/2014/main" id="{C2118FD7-5BE6-46FD-9C7F-6A43A06381B1}"/>
              </a:ext>
            </a:extLst>
          </p:cNvPr>
          <p:cNvPicPr>
            <a:picLocks noChangeAspect="1"/>
          </p:cNvPicPr>
          <p:nvPr/>
        </p:nvPicPr>
        <p:blipFill>
          <a:blip r:embed="rId7"/>
          <a:stretch>
            <a:fillRect/>
          </a:stretch>
        </p:blipFill>
        <p:spPr>
          <a:xfrm>
            <a:off x="827584" y="1219394"/>
            <a:ext cx="7096125" cy="1247775"/>
          </a:xfrm>
          <a:prstGeom prst="rect">
            <a:avLst/>
          </a:prstGeom>
        </p:spPr>
      </p:pic>
    </p:spTree>
    <p:extLst>
      <p:ext uri="{BB962C8B-B14F-4D97-AF65-F5344CB8AC3E}">
        <p14:creationId xmlns:p14="http://schemas.microsoft.com/office/powerpoint/2010/main" val="1960084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adpis 13"/>
          <p:cNvSpPr>
            <a:spLocks noGrp="1"/>
          </p:cNvSpPr>
          <p:nvPr>
            <p:ph type="title"/>
          </p:nvPr>
        </p:nvSpPr>
        <p:spPr>
          <a:xfrm>
            <a:off x="457200" y="0"/>
            <a:ext cx="8229600" cy="620688"/>
          </a:xfrm>
        </p:spPr>
        <p:txBody>
          <a:bodyPr>
            <a:noAutofit/>
          </a:bodyPr>
          <a:lstStyle/>
          <a:p>
            <a:r>
              <a:rPr lang="en-GB" sz="1800" kern="0" dirty="0" err="1">
                <a:solidFill>
                  <a:srgbClr val="003772"/>
                </a:solidFill>
                <a:effectLst/>
                <a:latin typeface="Arial"/>
              </a:rPr>
              <a:t>Kritéria</a:t>
            </a:r>
            <a:r>
              <a:rPr lang="en-GB" sz="1800" kern="0" dirty="0">
                <a:solidFill>
                  <a:srgbClr val="003772"/>
                </a:solidFill>
                <a:effectLst/>
                <a:latin typeface="Arial"/>
              </a:rPr>
              <a:t> </a:t>
            </a:r>
            <a:r>
              <a:rPr lang="en-GB" sz="1800" kern="0" dirty="0" err="1">
                <a:solidFill>
                  <a:srgbClr val="003772"/>
                </a:solidFill>
                <a:effectLst/>
                <a:latin typeface="Arial"/>
              </a:rPr>
              <a:t>environmentálního</a:t>
            </a:r>
            <a:r>
              <a:rPr lang="en-GB" sz="1800" kern="0" dirty="0">
                <a:solidFill>
                  <a:srgbClr val="003772"/>
                </a:solidFill>
                <a:effectLst/>
                <a:latin typeface="Arial"/>
              </a:rPr>
              <a:t> </a:t>
            </a:r>
            <a:r>
              <a:rPr lang="en-GB" sz="1800" kern="0" dirty="0" err="1">
                <a:solidFill>
                  <a:srgbClr val="003772"/>
                </a:solidFill>
                <a:effectLst/>
                <a:latin typeface="Arial"/>
              </a:rPr>
              <a:t>profilu</a:t>
            </a:r>
            <a:r>
              <a:rPr lang="cs-CZ" sz="1800" kern="0" dirty="0">
                <a:solidFill>
                  <a:srgbClr val="003772"/>
                </a:solidFill>
                <a:effectLst/>
                <a:latin typeface="Arial"/>
              </a:rPr>
              <a:t>  závod Boletice</a:t>
            </a:r>
            <a:endParaRPr lang="en-GB" sz="1800" kern="0" dirty="0">
              <a:solidFill>
                <a:srgbClr val="003772"/>
              </a:solidFill>
              <a:effectLst/>
              <a:latin typeface="Arial"/>
            </a:endParaRPr>
          </a:p>
        </p:txBody>
      </p:sp>
      <p:sp>
        <p:nvSpPr>
          <p:cNvPr id="2" name="Zástupný symbol pro obsah 1"/>
          <p:cNvSpPr>
            <a:spLocks noGrp="1"/>
          </p:cNvSpPr>
          <p:nvPr>
            <p:ph idx="1"/>
          </p:nvPr>
        </p:nvSpPr>
        <p:spPr>
          <a:xfrm>
            <a:off x="533193" y="584684"/>
            <a:ext cx="8229600" cy="5688632"/>
          </a:xfrm>
        </p:spPr>
        <p:txBody>
          <a:bodyPr>
            <a:normAutofit fontScale="55000" lnSpcReduction="20000"/>
          </a:bodyPr>
          <a:lstStyle/>
          <a:p>
            <a:pPr>
              <a:spcBef>
                <a:spcPts val="350"/>
              </a:spcBef>
              <a:buNone/>
            </a:pPr>
            <a:r>
              <a:rPr lang="cs-CZ" sz="4400" u="sng" dirty="0">
                <a:solidFill>
                  <a:schemeClr val="accent1"/>
                </a:solidFill>
                <a:latin typeface="Arial" pitchFamily="34" charset="0"/>
                <a:cs typeface="Arial" pitchFamily="34" charset="0"/>
              </a:rPr>
              <a:t>Produkce odpadů</a:t>
            </a: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lgn="just">
              <a:spcBef>
                <a:spcPts val="350"/>
              </a:spcBef>
              <a:buNone/>
            </a:pPr>
            <a:r>
              <a:rPr lang="cs-CZ" i="1" dirty="0">
                <a:solidFill>
                  <a:schemeClr val="accent1"/>
                </a:solidFill>
                <a:latin typeface="Arial" pitchFamily="34" charset="0"/>
                <a:cs typeface="Arial" pitchFamily="34" charset="0"/>
              </a:rPr>
              <a:t>*</a:t>
            </a:r>
            <a:r>
              <a:rPr lang="cs-CZ" i="1" dirty="0">
                <a:latin typeface="Arial" pitchFamily="34" charset="0"/>
                <a:cs typeface="Arial" pitchFamily="34" charset="0"/>
              </a:rPr>
              <a:t>Všechny číselné hodnoty jednotlivých kritérií a ukazatelů vývoje environmentálního profilu byly vztaženy na jednotku prodané produkce vyjádřené v tisících metrech čtverečních. Uvedeny jsou meziroční rozdíly sledovaných kritérií a ukazatelů vyjádřené v %</a:t>
            </a:r>
          </a:p>
          <a:p>
            <a:pPr>
              <a:spcBef>
                <a:spcPts val="350"/>
              </a:spcBef>
              <a:buNone/>
            </a:pPr>
            <a:endParaRPr lang="cs-CZ" sz="4800" dirty="0">
              <a:solidFill>
                <a:schemeClr val="accent1"/>
              </a:solidFill>
            </a:endParaRPr>
          </a:p>
          <a:p>
            <a:endParaRPr lang="cs-CZ"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69025"/>
            <a:ext cx="179863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ázek 7">
            <a:extLst>
              <a:ext uri="{FF2B5EF4-FFF2-40B4-BE49-F238E27FC236}">
                <a16:creationId xmlns:a16="http://schemas.microsoft.com/office/drawing/2014/main" id="{56944328-EDB2-41CD-8194-04E1A964D901}"/>
              </a:ext>
            </a:extLst>
          </p:cNvPr>
          <p:cNvPicPr>
            <a:picLocks noChangeAspect="1"/>
          </p:cNvPicPr>
          <p:nvPr/>
        </p:nvPicPr>
        <p:blipFill>
          <a:blip r:embed="rId4"/>
          <a:stretch>
            <a:fillRect/>
          </a:stretch>
        </p:blipFill>
        <p:spPr>
          <a:xfrm>
            <a:off x="533193" y="2468319"/>
            <a:ext cx="3939111" cy="2250921"/>
          </a:xfrm>
          <a:prstGeom prst="rect">
            <a:avLst/>
          </a:prstGeom>
        </p:spPr>
      </p:pic>
      <p:pic>
        <p:nvPicPr>
          <p:cNvPr id="10" name="Obrázek 9">
            <a:extLst>
              <a:ext uri="{FF2B5EF4-FFF2-40B4-BE49-F238E27FC236}">
                <a16:creationId xmlns:a16="http://schemas.microsoft.com/office/drawing/2014/main" id="{A3A77793-DA7E-482C-9214-5150C83D27FF}"/>
              </a:ext>
            </a:extLst>
          </p:cNvPr>
          <p:cNvPicPr>
            <a:picLocks noChangeAspect="1"/>
          </p:cNvPicPr>
          <p:nvPr/>
        </p:nvPicPr>
        <p:blipFill>
          <a:blip r:embed="rId5"/>
          <a:stretch>
            <a:fillRect/>
          </a:stretch>
        </p:blipFill>
        <p:spPr>
          <a:xfrm>
            <a:off x="4671696" y="2478621"/>
            <a:ext cx="3939111" cy="2220047"/>
          </a:xfrm>
          <a:prstGeom prst="rect">
            <a:avLst/>
          </a:prstGeom>
        </p:spPr>
      </p:pic>
      <p:pic>
        <p:nvPicPr>
          <p:cNvPr id="13" name="Obrázek 12">
            <a:extLst>
              <a:ext uri="{FF2B5EF4-FFF2-40B4-BE49-F238E27FC236}">
                <a16:creationId xmlns:a16="http://schemas.microsoft.com/office/drawing/2014/main" id="{8AA61141-EBC0-4019-BEF7-A30652BF71A9}"/>
              </a:ext>
            </a:extLst>
          </p:cNvPr>
          <p:cNvPicPr>
            <a:picLocks noChangeAspect="1"/>
          </p:cNvPicPr>
          <p:nvPr/>
        </p:nvPicPr>
        <p:blipFill>
          <a:blip r:embed="rId6"/>
          <a:stretch>
            <a:fillRect/>
          </a:stretch>
        </p:blipFill>
        <p:spPr>
          <a:xfrm>
            <a:off x="879921" y="1149872"/>
            <a:ext cx="7096125" cy="1104900"/>
          </a:xfrm>
          <a:prstGeom prst="rect">
            <a:avLst/>
          </a:prstGeom>
        </p:spPr>
      </p:pic>
    </p:spTree>
    <p:extLst>
      <p:ext uri="{BB962C8B-B14F-4D97-AF65-F5344CB8AC3E}">
        <p14:creationId xmlns:p14="http://schemas.microsoft.com/office/powerpoint/2010/main" val="4034948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69025"/>
            <a:ext cx="179863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Nadpis 9"/>
          <p:cNvSpPr>
            <a:spLocks noGrp="1"/>
          </p:cNvSpPr>
          <p:nvPr>
            <p:ph type="title"/>
          </p:nvPr>
        </p:nvSpPr>
        <p:spPr>
          <a:xfrm>
            <a:off x="107505" y="1"/>
            <a:ext cx="8892481" cy="608932"/>
          </a:xfrm>
        </p:spPr>
        <p:txBody>
          <a:bodyPr anchor="t">
            <a:noAutofit/>
          </a:bodyPr>
          <a:lstStyle/>
          <a:p>
            <a:pPr>
              <a:lnSpc>
                <a:spcPct val="100000"/>
              </a:lnSpc>
            </a:pPr>
            <a:r>
              <a:rPr lang="cs-CZ" sz="3600" kern="0" dirty="0">
                <a:solidFill>
                  <a:srgbClr val="003772"/>
                </a:solidFill>
                <a:effectLst/>
                <a:latin typeface="Arial"/>
              </a:rPr>
              <a:t>Hodnocení </a:t>
            </a:r>
            <a:r>
              <a:rPr lang="en-GB" sz="3600" kern="0" dirty="0" err="1">
                <a:solidFill>
                  <a:srgbClr val="003772"/>
                </a:solidFill>
                <a:effectLst/>
                <a:latin typeface="Arial"/>
              </a:rPr>
              <a:t>environmentálního</a:t>
            </a:r>
            <a:r>
              <a:rPr lang="en-GB" sz="3600" kern="0" dirty="0">
                <a:solidFill>
                  <a:srgbClr val="003772"/>
                </a:solidFill>
                <a:effectLst/>
                <a:latin typeface="Arial"/>
              </a:rPr>
              <a:t> </a:t>
            </a:r>
            <a:r>
              <a:rPr lang="en-GB" sz="3600" kern="0" dirty="0" err="1">
                <a:solidFill>
                  <a:srgbClr val="003772"/>
                </a:solidFill>
                <a:effectLst/>
                <a:latin typeface="Arial"/>
              </a:rPr>
              <a:t>profilu</a:t>
            </a:r>
            <a:endParaRPr lang="en-GB" sz="3200" b="1" dirty="0"/>
          </a:p>
        </p:txBody>
      </p:sp>
      <p:sp>
        <p:nvSpPr>
          <p:cNvPr id="5" name="Zástupný symbol pro obsah 4"/>
          <p:cNvSpPr>
            <a:spLocks noGrp="1"/>
          </p:cNvSpPr>
          <p:nvPr>
            <p:ph sz="half" idx="2"/>
          </p:nvPr>
        </p:nvSpPr>
        <p:spPr/>
        <p:txBody>
          <a:bodyPr/>
          <a:lstStyle/>
          <a:p>
            <a:endParaRPr lang="cs-CZ"/>
          </a:p>
          <a:p>
            <a:endParaRPr lang="en-GB" dirty="0"/>
          </a:p>
        </p:txBody>
      </p:sp>
      <p:sp>
        <p:nvSpPr>
          <p:cNvPr id="2" name="Zástupný symbol pro obsah 1"/>
          <p:cNvSpPr>
            <a:spLocks noGrp="1"/>
          </p:cNvSpPr>
          <p:nvPr>
            <p:ph sz="quarter" idx="13"/>
          </p:nvPr>
        </p:nvSpPr>
        <p:spPr>
          <a:xfrm>
            <a:off x="107505" y="608933"/>
            <a:ext cx="8892480" cy="5988419"/>
          </a:xfrm>
        </p:spPr>
        <p:txBody>
          <a:bodyPr>
            <a:noAutofit/>
          </a:bodyPr>
          <a:lstStyle/>
          <a:p>
            <a:pPr marL="381000" indent="-381000">
              <a:buFont typeface="Wingdings" pitchFamily="2" charset="2"/>
              <a:buNone/>
            </a:pPr>
            <a:r>
              <a:rPr lang="cs-CZ" sz="1200" dirty="0">
                <a:latin typeface="Arial" pitchFamily="34" charset="0"/>
                <a:cs typeface="Arial" pitchFamily="34" charset="0"/>
              </a:rPr>
              <a:t>Porovnáním jednotlivých kritérií let 2014 až 2021 lze konstatovat:</a:t>
            </a:r>
          </a:p>
          <a:p>
            <a:pPr marL="381000" indent="-381000">
              <a:buFont typeface="Wingdings" pitchFamily="2" charset="2"/>
              <a:buNone/>
            </a:pPr>
            <a:endParaRPr lang="cs-CZ" sz="800" dirty="0">
              <a:latin typeface="Arial" pitchFamily="34" charset="0"/>
              <a:cs typeface="Arial" pitchFamily="34" charset="0"/>
            </a:endParaRPr>
          </a:p>
          <a:p>
            <a:pPr marL="381000" indent="-381000">
              <a:buFont typeface="Wingdings" pitchFamily="2" charset="2"/>
              <a:buAutoNum type="alphaLcParenR"/>
            </a:pPr>
            <a:r>
              <a:rPr lang="cs-CZ" sz="1200" dirty="0">
                <a:latin typeface="Arial" pitchFamily="34" charset="0"/>
                <a:cs typeface="Arial" pitchFamily="34" charset="0"/>
              </a:rPr>
              <a:t>příznivý vývoj ve spotřebě základních surovin a materiálů, od roku 2014 zaznamenám nárůst spotřeby barev a laků, který je spojen s náročnějšími výrobky na tisk. V Boleticích je mírně klesající trend spotřeby barev v posledním roce, v Jílovém je zaznamenám nárůst spotřeby barev, laků a lepidel oproti roku 2020. Spotřeba této komodity je závislá na náročnosti tisku, lakování a skladbě zakázek. V roce 2021 byla zaznamenána vyšší spotřeba papíru v rolích v obou závodech (16,6 % Boletice, 5 % Jílové) ve srovnání s rokem 2020. </a:t>
            </a:r>
            <a:r>
              <a:rPr lang="cs-CZ" sz="1200" dirty="0">
                <a:solidFill>
                  <a:schemeClr val="bg1">
                    <a:lumMod val="50000"/>
                  </a:schemeClr>
                </a:solidFill>
                <a:latin typeface="Arial" pitchFamily="34" charset="0"/>
                <a:cs typeface="Arial" pitchFamily="34" charset="0"/>
              </a:rPr>
              <a:t>  </a:t>
            </a:r>
          </a:p>
          <a:p>
            <a:pPr marL="381000" indent="-381000">
              <a:buFont typeface="Wingdings" pitchFamily="2" charset="2"/>
              <a:buAutoNum type="alphaLcParenR"/>
            </a:pPr>
            <a:endParaRPr lang="cs-CZ" sz="1200" dirty="0">
              <a:solidFill>
                <a:schemeClr val="bg1">
                  <a:lumMod val="50000"/>
                </a:schemeClr>
              </a:solidFill>
              <a:latin typeface="Arial" pitchFamily="34" charset="0"/>
              <a:cs typeface="Arial" pitchFamily="34" charset="0"/>
            </a:endParaRPr>
          </a:p>
          <a:p>
            <a:pPr marL="381000" indent="-381000">
              <a:buFont typeface="Wingdings" pitchFamily="2" charset="2"/>
              <a:buAutoNum type="alphaLcParenR"/>
            </a:pPr>
            <a:endParaRPr lang="cs-CZ" sz="1200" dirty="0">
              <a:solidFill>
                <a:schemeClr val="bg1">
                  <a:lumMod val="50000"/>
                </a:schemeClr>
              </a:solidFill>
              <a:latin typeface="Arial" pitchFamily="34" charset="0"/>
              <a:cs typeface="Arial" pitchFamily="34" charset="0"/>
            </a:endParaRPr>
          </a:p>
          <a:p>
            <a:pPr marL="381000" indent="-381000">
              <a:buFont typeface="Wingdings" pitchFamily="2" charset="2"/>
              <a:buAutoNum type="alphaLcParenR"/>
            </a:pPr>
            <a:r>
              <a:rPr lang="cs-CZ" sz="1200" dirty="0">
                <a:solidFill>
                  <a:schemeClr val="bg1">
                    <a:lumMod val="50000"/>
                  </a:schemeClr>
                </a:solidFill>
                <a:latin typeface="Arial" pitchFamily="34" charset="0"/>
                <a:cs typeface="Arial" pitchFamily="34" charset="0"/>
              </a:rPr>
              <a:t>z dlouhodobého hlediska je sledován příznivý vývoj v oblasti spotřeby energií.  V rámci systému ISO 50001 jsou nastavené akční plány na snižování energetické náročnosti v obou závodech. </a:t>
            </a:r>
          </a:p>
          <a:p>
            <a:pPr marL="381000" indent="-381000">
              <a:buFont typeface="Wingdings" pitchFamily="2" charset="2"/>
              <a:buAutoNum type="alphaLcParenR"/>
            </a:pPr>
            <a:endParaRPr lang="cs-CZ" sz="1200" dirty="0">
              <a:solidFill>
                <a:schemeClr val="bg1">
                  <a:lumMod val="50000"/>
                </a:schemeClr>
              </a:solidFill>
              <a:latin typeface="Arial" pitchFamily="34" charset="0"/>
              <a:cs typeface="Arial" pitchFamily="34" charset="0"/>
            </a:endParaRPr>
          </a:p>
          <a:p>
            <a:pPr marL="381000" indent="-381000">
              <a:buFont typeface="Wingdings" pitchFamily="2" charset="2"/>
              <a:buAutoNum type="alphaLcParenR"/>
            </a:pPr>
            <a:endParaRPr lang="cs-CZ" sz="1200" dirty="0">
              <a:solidFill>
                <a:schemeClr val="bg1">
                  <a:lumMod val="50000"/>
                </a:schemeClr>
              </a:solidFill>
              <a:latin typeface="Arial" pitchFamily="34" charset="0"/>
              <a:cs typeface="Arial" pitchFamily="34" charset="0"/>
            </a:endParaRPr>
          </a:p>
          <a:p>
            <a:pPr marL="381000" indent="-381000">
              <a:buFont typeface="Wingdings" pitchFamily="2" charset="2"/>
              <a:buAutoNum type="alphaLcParenR"/>
            </a:pPr>
            <a:r>
              <a:rPr lang="cs-CZ" sz="1200" dirty="0">
                <a:latin typeface="Arial" pitchFamily="34" charset="0"/>
                <a:cs typeface="Arial" pitchFamily="34" charset="0"/>
              </a:rPr>
              <a:t>příznivý vývoj v produkci odpadů, kde se drží trend snižování celkové produkce odpadů. </a:t>
            </a:r>
            <a:r>
              <a:rPr lang="cs-CZ" sz="1200" dirty="0">
                <a:solidFill>
                  <a:schemeClr val="bg1">
                    <a:lumMod val="50000"/>
                  </a:schemeClr>
                </a:solidFill>
                <a:latin typeface="Arial" pitchFamily="34" charset="0"/>
                <a:cs typeface="Arial" pitchFamily="34" charset="0"/>
              </a:rPr>
              <a:t>V roce 2021 byl v Boleticích  zaznamenám pokles produkce ostatních odpadů (nižší produkce ostatních odpadů celkem o 5 % a pokles produkce nebezpečných odpadů o 8 % ve srovnání s rokem 2020). </a:t>
            </a:r>
            <a:r>
              <a:rPr lang="cs-CZ" sz="1200" dirty="0">
                <a:latin typeface="Arial" pitchFamily="34" charset="0"/>
                <a:cs typeface="Arial" pitchFamily="34" charset="0"/>
              </a:rPr>
              <a:t>V Jílovém je zaznamenán mírný nárůst produkce odpadů.</a:t>
            </a:r>
          </a:p>
          <a:p>
            <a:pPr marL="381000" indent="-381000">
              <a:buFont typeface="Wingdings" pitchFamily="2" charset="2"/>
              <a:buAutoNum type="alphaLcParenR"/>
            </a:pPr>
            <a:endParaRPr lang="cs-CZ" sz="1200" dirty="0">
              <a:latin typeface="Arial" pitchFamily="34" charset="0"/>
              <a:cs typeface="Arial" pitchFamily="34" charset="0"/>
            </a:endParaRPr>
          </a:p>
          <a:p>
            <a:pPr marL="0" indent="0">
              <a:buNone/>
            </a:pPr>
            <a:endParaRPr lang="cs-CZ" sz="800" dirty="0">
              <a:latin typeface="Arial" pitchFamily="34" charset="0"/>
              <a:cs typeface="Arial" pitchFamily="34" charset="0"/>
            </a:endParaRPr>
          </a:p>
          <a:p>
            <a:pPr marL="0" indent="0">
              <a:buNone/>
            </a:pPr>
            <a:r>
              <a:rPr lang="cs-CZ" sz="1200" dirty="0">
                <a:latin typeface="Arial" pitchFamily="34" charset="0"/>
                <a:cs typeface="Arial" pitchFamily="34" charset="0"/>
              </a:rPr>
              <a:t>Ve sledovaném období byly dodrženy emisní limity na všech provozovaných zdrojích znečišťování ovzduší. </a:t>
            </a:r>
          </a:p>
          <a:p>
            <a:pPr marL="0" indent="0">
              <a:buNone/>
            </a:pPr>
            <a:endParaRPr lang="cs-CZ" sz="1200" dirty="0">
              <a:latin typeface="Arial" pitchFamily="34" charset="0"/>
              <a:cs typeface="Arial" pitchFamily="34" charset="0"/>
            </a:endParaRPr>
          </a:p>
          <a:p>
            <a:pPr marL="0" indent="0">
              <a:buNone/>
            </a:pPr>
            <a:endParaRPr lang="cs-CZ" sz="1200" dirty="0">
              <a:latin typeface="Arial" pitchFamily="34" charset="0"/>
              <a:cs typeface="Arial" pitchFamily="34" charset="0"/>
            </a:endParaRPr>
          </a:p>
          <a:p>
            <a:pPr marL="0" indent="0">
              <a:buNone/>
            </a:pPr>
            <a:r>
              <a:rPr lang="cs-CZ" sz="1200" dirty="0">
                <a:latin typeface="Arial" pitchFamily="34" charset="0"/>
                <a:cs typeface="Arial" pitchFamily="34" charset="0"/>
              </a:rPr>
              <a:t>V Boleticích byly dodrženy stanovené limity kvality vypouštěných odpadních vod do vod povrchových.</a:t>
            </a:r>
          </a:p>
        </p:txBody>
      </p:sp>
    </p:spTree>
    <p:extLst>
      <p:ext uri="{BB962C8B-B14F-4D97-AF65-F5344CB8AC3E}">
        <p14:creationId xmlns:p14="http://schemas.microsoft.com/office/powerpoint/2010/main" val="1180902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69025"/>
            <a:ext cx="179863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Nadpis 9"/>
          <p:cNvSpPr>
            <a:spLocks noGrp="1"/>
          </p:cNvSpPr>
          <p:nvPr>
            <p:ph type="title"/>
          </p:nvPr>
        </p:nvSpPr>
        <p:spPr>
          <a:xfrm>
            <a:off x="539552" y="116632"/>
            <a:ext cx="7467600" cy="576064"/>
          </a:xfrm>
        </p:spPr>
        <p:txBody>
          <a:bodyPr anchor="t">
            <a:noAutofit/>
          </a:bodyPr>
          <a:lstStyle/>
          <a:p>
            <a:pPr>
              <a:lnSpc>
                <a:spcPct val="100000"/>
              </a:lnSpc>
            </a:pPr>
            <a:r>
              <a:rPr lang="cs-CZ" sz="3600" kern="0" dirty="0">
                <a:solidFill>
                  <a:srgbClr val="003772"/>
                </a:solidFill>
                <a:effectLst/>
                <a:latin typeface="Arial"/>
              </a:rPr>
              <a:t>Hodnocení plnění cílů</a:t>
            </a:r>
            <a:endParaRPr lang="en-GB" sz="3200" b="1" dirty="0"/>
          </a:p>
        </p:txBody>
      </p:sp>
      <p:sp>
        <p:nvSpPr>
          <p:cNvPr id="5" name="Zástupný symbol pro obsah 4"/>
          <p:cNvSpPr>
            <a:spLocks noGrp="1"/>
          </p:cNvSpPr>
          <p:nvPr>
            <p:ph sz="half" idx="2"/>
          </p:nvPr>
        </p:nvSpPr>
        <p:spPr/>
        <p:txBody>
          <a:bodyPr/>
          <a:lstStyle/>
          <a:p>
            <a:endParaRPr lang="cs-CZ"/>
          </a:p>
          <a:p>
            <a:endParaRPr lang="en-GB" dirty="0"/>
          </a:p>
        </p:txBody>
      </p:sp>
      <p:sp>
        <p:nvSpPr>
          <p:cNvPr id="2" name="Zástupný symbol pro obsah 1"/>
          <p:cNvSpPr>
            <a:spLocks noGrp="1"/>
          </p:cNvSpPr>
          <p:nvPr>
            <p:ph sz="quarter" idx="13"/>
          </p:nvPr>
        </p:nvSpPr>
        <p:spPr>
          <a:xfrm>
            <a:off x="179512" y="764703"/>
            <a:ext cx="8784976" cy="5404322"/>
          </a:xfrm>
        </p:spPr>
        <p:txBody>
          <a:bodyPr>
            <a:normAutofit fontScale="92500" lnSpcReduction="20000"/>
          </a:bodyPr>
          <a:lstStyle/>
          <a:p>
            <a:pPr marL="0" indent="0">
              <a:buNone/>
            </a:pPr>
            <a:r>
              <a:rPr lang="cs-CZ" sz="2000" b="1" dirty="0">
                <a:latin typeface="Arial" panose="020B0604020202020204" pitchFamily="34" charset="0"/>
                <a:cs typeface="Arial" panose="020B0604020202020204" pitchFamily="34" charset="0"/>
              </a:rPr>
              <a:t>Environmentální cíle jsou stanoveny na kalendářní období let 2021 a 2022</a:t>
            </a:r>
          </a:p>
          <a:p>
            <a:pPr marL="0" indent="0">
              <a:buNone/>
            </a:pPr>
            <a:endParaRPr lang="cs-CZ" sz="2000" b="1" dirty="0">
              <a:latin typeface="Arial" panose="020B0604020202020204" pitchFamily="34" charset="0"/>
              <a:cs typeface="Arial" panose="020B0604020202020204" pitchFamily="34" charset="0"/>
            </a:endParaRPr>
          </a:p>
          <a:p>
            <a:pPr marL="0" indent="0">
              <a:buNone/>
            </a:pPr>
            <a:r>
              <a:rPr lang="cs-CZ" altLang="cs-CZ" b="1" dirty="0"/>
              <a:t>Závod Jílové a Boletice:</a:t>
            </a:r>
          </a:p>
          <a:p>
            <a:pPr marL="0" indent="0">
              <a:buNone/>
            </a:pPr>
            <a:endParaRPr lang="cs-CZ" altLang="cs-CZ" b="1" dirty="0"/>
          </a:p>
          <a:p>
            <a:pPr marL="266700" indent="-266700">
              <a:buNone/>
            </a:pPr>
            <a:r>
              <a:rPr lang="cs-CZ" altLang="cs-CZ" sz="2000" b="1" dirty="0">
                <a:latin typeface="Arial" panose="020B0604020202020204" pitchFamily="34" charset="0"/>
                <a:cs typeface="Arial" panose="020B0604020202020204" pitchFamily="34" charset="0"/>
              </a:rPr>
              <a:t>1) </a:t>
            </a:r>
            <a:r>
              <a:rPr lang="cs-CZ" altLang="cs-CZ" sz="2000" b="1" dirty="0">
                <a:solidFill>
                  <a:schemeClr val="tx1"/>
                </a:solidFill>
                <a:latin typeface="Arial" panose="020B0604020202020204" pitchFamily="34" charset="0"/>
                <a:cs typeface="Arial" panose="020B0604020202020204" pitchFamily="34" charset="0"/>
              </a:rPr>
              <a:t>Produkce nebezpečných odpadů – </a:t>
            </a:r>
            <a:r>
              <a:rPr lang="cs-CZ" altLang="cs-CZ" sz="2000" b="1" dirty="0">
                <a:latin typeface="Arial" panose="020B0604020202020204" pitchFamily="34" charset="0"/>
                <a:cs typeface="Arial" panose="020B0604020202020204" pitchFamily="34" charset="0"/>
              </a:rPr>
              <a:t>udržet klesající trend oproti roku 2016 </a:t>
            </a:r>
            <a:r>
              <a:rPr lang="cs-CZ" altLang="cs-CZ" sz="1800" dirty="0">
                <a:latin typeface="Arial" panose="020B0604020202020204" pitchFamily="34" charset="0"/>
                <a:cs typeface="Arial" panose="020B0604020202020204" pitchFamily="34" charset="0"/>
              </a:rPr>
              <a:t>(vyhodnocení v jednotkách tuna/produkce) </a:t>
            </a:r>
          </a:p>
          <a:p>
            <a:pPr marL="0" indent="0">
              <a:buNone/>
            </a:pPr>
            <a:endParaRPr lang="cs-CZ" altLang="cs-CZ" sz="1800" dirty="0">
              <a:latin typeface="Arial" panose="020B0604020202020204" pitchFamily="34" charset="0"/>
              <a:cs typeface="Arial" panose="020B0604020202020204" pitchFamily="34" charset="0"/>
            </a:endParaRPr>
          </a:p>
          <a:p>
            <a:pPr marL="0" indent="0">
              <a:buNone/>
            </a:pPr>
            <a:r>
              <a:rPr lang="cs-CZ" altLang="cs-CZ" sz="2000" dirty="0">
                <a:latin typeface="Arial" panose="020B0604020202020204" pitchFamily="34" charset="0"/>
                <a:cs typeface="Arial" panose="020B0604020202020204" pitchFamily="34" charset="0"/>
              </a:rPr>
              <a:t>Cílová hodnota:		Boletice: méně než 0,00035 t/1000 m</a:t>
            </a:r>
            <a:r>
              <a:rPr lang="cs-CZ" altLang="cs-CZ" sz="2000" baseline="30000" dirty="0">
                <a:latin typeface="Arial" panose="020B0604020202020204" pitchFamily="34" charset="0"/>
                <a:cs typeface="Arial" panose="020B0604020202020204" pitchFamily="34" charset="0"/>
              </a:rPr>
              <a:t>2</a:t>
            </a:r>
            <a:r>
              <a:rPr lang="cs-CZ" altLang="cs-CZ" sz="2000" dirty="0">
                <a:latin typeface="Arial" panose="020B0604020202020204" pitchFamily="34" charset="0"/>
                <a:cs typeface="Arial" panose="020B0604020202020204" pitchFamily="34" charset="0"/>
              </a:rPr>
              <a:t> produkce</a:t>
            </a:r>
          </a:p>
          <a:p>
            <a:pPr marL="0" indent="0">
              <a:buNone/>
            </a:pPr>
            <a:r>
              <a:rPr lang="cs-CZ" altLang="cs-CZ" sz="2000" dirty="0">
                <a:latin typeface="Arial" panose="020B0604020202020204" pitchFamily="34" charset="0"/>
                <a:cs typeface="Arial" panose="020B0604020202020204" pitchFamily="34" charset="0"/>
              </a:rPr>
              <a:t>			Jílové: méně než 0,001 t/1000 m</a:t>
            </a:r>
            <a:r>
              <a:rPr lang="cs-CZ" altLang="cs-CZ" sz="2000" baseline="30000" dirty="0">
                <a:latin typeface="Arial" panose="020B0604020202020204" pitchFamily="34" charset="0"/>
                <a:cs typeface="Arial" panose="020B0604020202020204" pitchFamily="34" charset="0"/>
              </a:rPr>
              <a:t>2</a:t>
            </a:r>
            <a:r>
              <a:rPr lang="cs-CZ" altLang="cs-CZ" sz="2000" dirty="0">
                <a:latin typeface="Arial" panose="020B0604020202020204" pitchFamily="34" charset="0"/>
                <a:cs typeface="Arial" panose="020B0604020202020204" pitchFamily="34" charset="0"/>
              </a:rPr>
              <a:t> produkce</a:t>
            </a:r>
          </a:p>
          <a:p>
            <a:pPr marL="0" indent="0">
              <a:buNone/>
            </a:pPr>
            <a:endParaRPr lang="cs-CZ" altLang="cs-CZ" sz="2000" dirty="0">
              <a:latin typeface="Arial" panose="020B0604020202020204" pitchFamily="34" charset="0"/>
              <a:cs typeface="Arial" panose="020B0604020202020204" pitchFamily="34" charset="0"/>
            </a:endParaRPr>
          </a:p>
          <a:p>
            <a:pPr marL="0" indent="0">
              <a:buNone/>
            </a:pPr>
            <a:r>
              <a:rPr lang="cs-CZ" altLang="cs-CZ" sz="1900" dirty="0">
                <a:latin typeface="Arial" panose="020B0604020202020204" pitchFamily="34" charset="0"/>
                <a:cs typeface="Arial" panose="020B0604020202020204" pitchFamily="34" charset="0"/>
              </a:rPr>
              <a:t>Cílová hodnota byla dosažena v obou závodech za vyhodnocované období roku 2021.</a:t>
            </a:r>
          </a:p>
          <a:p>
            <a:pPr marL="0" indent="0">
              <a:buNone/>
            </a:pPr>
            <a:endParaRPr lang="cs-CZ" altLang="cs-CZ" sz="2000" i="1" dirty="0">
              <a:solidFill>
                <a:schemeClr val="bg1">
                  <a:lumMod val="75000"/>
                </a:schemeClr>
              </a:solidFill>
              <a:latin typeface="Arial" panose="020B0604020202020204" pitchFamily="34" charset="0"/>
              <a:cs typeface="Arial" panose="020B0604020202020204" pitchFamily="34" charset="0"/>
            </a:endParaRPr>
          </a:p>
          <a:p>
            <a:pPr marL="0" indent="0">
              <a:buNone/>
            </a:pPr>
            <a:r>
              <a:rPr lang="cs-CZ" altLang="cs-CZ" sz="2000" i="1" dirty="0">
                <a:solidFill>
                  <a:schemeClr val="bg1">
                    <a:lumMod val="75000"/>
                  </a:schemeClr>
                </a:solidFill>
                <a:latin typeface="Arial" panose="020B0604020202020204" pitchFamily="34" charset="0"/>
                <a:cs typeface="Arial" panose="020B0604020202020204" pitchFamily="34" charset="0"/>
              </a:rPr>
              <a:t>Produkce nebezpečných odpadů za rok 2021:</a:t>
            </a:r>
          </a:p>
          <a:p>
            <a:pPr marL="0" indent="0">
              <a:buNone/>
            </a:pPr>
            <a:r>
              <a:rPr lang="cs-CZ" altLang="cs-CZ" sz="1800" i="1" dirty="0">
                <a:solidFill>
                  <a:schemeClr val="bg1">
                    <a:lumMod val="75000"/>
                  </a:schemeClr>
                </a:solidFill>
                <a:latin typeface="Arial" panose="020B0604020202020204" pitchFamily="34" charset="0"/>
                <a:cs typeface="Arial" panose="020B0604020202020204" pitchFamily="34" charset="0"/>
              </a:rPr>
              <a:t>Boletice: 	 	0,00017 t/1000 m</a:t>
            </a:r>
            <a:r>
              <a:rPr lang="cs-CZ" altLang="cs-CZ" sz="1800" i="1" baseline="30000" dirty="0">
                <a:solidFill>
                  <a:schemeClr val="bg1">
                    <a:lumMod val="75000"/>
                  </a:schemeClr>
                </a:solidFill>
                <a:latin typeface="Arial" panose="020B0604020202020204" pitchFamily="34" charset="0"/>
                <a:cs typeface="Arial" panose="020B0604020202020204" pitchFamily="34" charset="0"/>
              </a:rPr>
              <a:t>2</a:t>
            </a:r>
            <a:r>
              <a:rPr lang="cs-CZ" altLang="cs-CZ" sz="1800" i="1" dirty="0">
                <a:solidFill>
                  <a:schemeClr val="bg1">
                    <a:lumMod val="75000"/>
                  </a:schemeClr>
                </a:solidFill>
                <a:latin typeface="Arial" panose="020B0604020202020204" pitchFamily="34" charset="0"/>
                <a:cs typeface="Arial" panose="020B0604020202020204" pitchFamily="34" charset="0"/>
              </a:rPr>
              <a:t> produkce</a:t>
            </a:r>
          </a:p>
          <a:p>
            <a:pPr marL="0" indent="0">
              <a:buNone/>
            </a:pPr>
            <a:r>
              <a:rPr lang="cs-CZ" altLang="cs-CZ" sz="1800" i="1" dirty="0">
                <a:solidFill>
                  <a:schemeClr val="bg1">
                    <a:lumMod val="75000"/>
                  </a:schemeClr>
                </a:solidFill>
                <a:latin typeface="Arial" panose="020B0604020202020204" pitchFamily="34" charset="0"/>
                <a:cs typeface="Arial" panose="020B0604020202020204" pitchFamily="34" charset="0"/>
              </a:rPr>
              <a:t>Jílové: 		0,0009   t/1000 m</a:t>
            </a:r>
            <a:r>
              <a:rPr lang="cs-CZ" altLang="cs-CZ" sz="1800" i="1" baseline="30000" dirty="0">
                <a:solidFill>
                  <a:schemeClr val="bg1">
                    <a:lumMod val="75000"/>
                  </a:schemeClr>
                </a:solidFill>
                <a:latin typeface="Arial" panose="020B0604020202020204" pitchFamily="34" charset="0"/>
                <a:cs typeface="Arial" panose="020B0604020202020204" pitchFamily="34" charset="0"/>
              </a:rPr>
              <a:t>2</a:t>
            </a:r>
            <a:r>
              <a:rPr lang="cs-CZ" altLang="cs-CZ" sz="1800" i="1" dirty="0">
                <a:solidFill>
                  <a:schemeClr val="bg1">
                    <a:lumMod val="75000"/>
                  </a:schemeClr>
                </a:solidFill>
                <a:latin typeface="Arial" panose="020B0604020202020204" pitchFamily="34" charset="0"/>
                <a:cs typeface="Arial" panose="020B0604020202020204" pitchFamily="34" charset="0"/>
              </a:rPr>
              <a:t> produkce</a:t>
            </a:r>
          </a:p>
          <a:p>
            <a:pPr marL="0" indent="0">
              <a:buNone/>
            </a:pPr>
            <a:endParaRPr lang="cs-CZ" sz="1800" i="1" dirty="0">
              <a:solidFill>
                <a:schemeClr val="bg1">
                  <a:lumMod val="75000"/>
                </a:schemeClr>
              </a:solidFill>
              <a:latin typeface="Arial" panose="020B0604020202020204" pitchFamily="34" charset="0"/>
              <a:cs typeface="Arial" panose="020B0604020202020204" pitchFamily="34" charset="0"/>
            </a:endParaRPr>
          </a:p>
          <a:p>
            <a:pPr marL="0" indent="0">
              <a:buNone/>
            </a:pPr>
            <a:r>
              <a:rPr lang="cs-CZ" sz="1800" dirty="0"/>
              <a:t>        </a:t>
            </a:r>
          </a:p>
          <a:p>
            <a:pPr marL="0" indent="0">
              <a:buNone/>
            </a:pPr>
            <a:endParaRPr lang="cs-CZ" sz="1800" dirty="0"/>
          </a:p>
          <a:p>
            <a:pPr marL="0" indent="0">
              <a:buNone/>
            </a:pPr>
            <a:endParaRPr lang="cs-CZ" sz="1800" dirty="0"/>
          </a:p>
          <a:p>
            <a:pPr marL="0" indent="0">
              <a:buNone/>
            </a:pPr>
            <a:endParaRPr lang="cs-CZ" sz="1800" dirty="0"/>
          </a:p>
          <a:p>
            <a:pPr marL="0" indent="0">
              <a:buNone/>
            </a:pPr>
            <a:endParaRPr lang="cs-CZ" sz="1800" dirty="0"/>
          </a:p>
          <a:p>
            <a:pPr marL="0" indent="0">
              <a:buNone/>
            </a:pPr>
            <a:endParaRPr lang="cs-CZ" sz="1800" dirty="0"/>
          </a:p>
          <a:p>
            <a:pPr marL="0" indent="0">
              <a:buNone/>
            </a:pPr>
            <a:endParaRPr lang="cs-CZ" sz="1800" dirty="0"/>
          </a:p>
          <a:p>
            <a:pPr marL="0" indent="0">
              <a:buNone/>
            </a:pPr>
            <a:endParaRPr lang="cs-CZ" sz="1800" dirty="0"/>
          </a:p>
        </p:txBody>
      </p:sp>
    </p:spTree>
    <p:extLst>
      <p:ext uri="{BB962C8B-B14F-4D97-AF65-F5344CB8AC3E}">
        <p14:creationId xmlns:p14="http://schemas.microsoft.com/office/powerpoint/2010/main" val="852204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69025"/>
            <a:ext cx="179863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Nadpis 9"/>
          <p:cNvSpPr>
            <a:spLocks noGrp="1"/>
          </p:cNvSpPr>
          <p:nvPr>
            <p:ph type="title"/>
          </p:nvPr>
        </p:nvSpPr>
        <p:spPr>
          <a:xfrm>
            <a:off x="539552" y="116632"/>
            <a:ext cx="7467600" cy="576064"/>
          </a:xfrm>
        </p:spPr>
        <p:txBody>
          <a:bodyPr anchor="t">
            <a:noAutofit/>
          </a:bodyPr>
          <a:lstStyle/>
          <a:p>
            <a:pPr>
              <a:lnSpc>
                <a:spcPct val="100000"/>
              </a:lnSpc>
            </a:pPr>
            <a:r>
              <a:rPr lang="cs-CZ" sz="3600" kern="0" dirty="0">
                <a:solidFill>
                  <a:srgbClr val="003772"/>
                </a:solidFill>
                <a:effectLst/>
                <a:latin typeface="Arial"/>
              </a:rPr>
              <a:t>Hodnocení plnění cílů</a:t>
            </a:r>
            <a:endParaRPr lang="en-GB" sz="3200" b="1" dirty="0"/>
          </a:p>
        </p:txBody>
      </p:sp>
      <p:sp>
        <p:nvSpPr>
          <p:cNvPr id="5" name="Zástupný symbol pro obsah 4"/>
          <p:cNvSpPr>
            <a:spLocks noGrp="1"/>
          </p:cNvSpPr>
          <p:nvPr>
            <p:ph sz="half" idx="2"/>
          </p:nvPr>
        </p:nvSpPr>
        <p:spPr/>
        <p:txBody>
          <a:bodyPr/>
          <a:lstStyle/>
          <a:p>
            <a:endParaRPr lang="cs-CZ"/>
          </a:p>
          <a:p>
            <a:endParaRPr lang="en-GB" dirty="0"/>
          </a:p>
        </p:txBody>
      </p:sp>
      <p:sp>
        <p:nvSpPr>
          <p:cNvPr id="2" name="Zástupný symbol pro obsah 1"/>
          <p:cNvSpPr>
            <a:spLocks noGrp="1"/>
          </p:cNvSpPr>
          <p:nvPr>
            <p:ph sz="quarter" idx="13"/>
          </p:nvPr>
        </p:nvSpPr>
        <p:spPr>
          <a:xfrm>
            <a:off x="179512" y="764703"/>
            <a:ext cx="8784976" cy="5688633"/>
          </a:xfrm>
        </p:spPr>
        <p:txBody>
          <a:bodyPr>
            <a:normAutofit fontScale="85000" lnSpcReduction="10000"/>
          </a:bodyPr>
          <a:lstStyle/>
          <a:p>
            <a:pPr marL="0" indent="0">
              <a:buNone/>
            </a:pPr>
            <a:r>
              <a:rPr lang="cs-CZ" sz="2000" b="1" dirty="0">
                <a:latin typeface="Arial" panose="020B0604020202020204" pitchFamily="34" charset="0"/>
                <a:cs typeface="Arial" panose="020B0604020202020204" pitchFamily="34" charset="0"/>
              </a:rPr>
              <a:t> </a:t>
            </a:r>
            <a:endParaRPr lang="cs-CZ" altLang="cs-CZ" sz="1900" dirty="0">
              <a:latin typeface="Arial" panose="020B0604020202020204" pitchFamily="34" charset="0"/>
              <a:cs typeface="Arial" panose="020B0604020202020204" pitchFamily="34" charset="0"/>
            </a:endParaRPr>
          </a:p>
          <a:p>
            <a:pPr marL="0" indent="0">
              <a:buNone/>
            </a:pPr>
            <a:endParaRPr lang="cs-CZ" altLang="cs-CZ" sz="2000" dirty="0"/>
          </a:p>
          <a:p>
            <a:pPr marL="0" indent="0">
              <a:buNone/>
            </a:pPr>
            <a:r>
              <a:rPr lang="cs-CZ" altLang="cs-CZ" sz="2000" b="1" dirty="0"/>
              <a:t>2) Produkce ostatních odpadů – snížení produkce technologického papírového odpadu</a:t>
            </a:r>
          </a:p>
          <a:p>
            <a:pPr marL="0" indent="0">
              <a:buNone/>
            </a:pPr>
            <a:r>
              <a:rPr lang="cs-CZ" altLang="cs-CZ" sz="2000" dirty="0"/>
              <a:t>Cíl: Dosáhnout celkového snížení produkce papírového odpadu na cílovou hodnotu stanovenou centrálou.  Sledované období je fiskální rok. </a:t>
            </a:r>
          </a:p>
          <a:p>
            <a:pPr marL="0" indent="0">
              <a:buNone/>
            </a:pPr>
            <a:r>
              <a:rPr lang="cs-CZ" sz="1800" dirty="0">
                <a:latin typeface="Arial" panose="020B0604020202020204" pitchFamily="34" charset="0"/>
                <a:cs typeface="Arial" panose="020B0604020202020204" pitchFamily="34" charset="0"/>
              </a:rPr>
              <a:t>V obou závodech byla dosažena cílová hodnota za vyhodnocované období (2021/2022). </a:t>
            </a:r>
          </a:p>
          <a:p>
            <a:pPr marL="0" indent="0">
              <a:buNone/>
            </a:pPr>
            <a:endParaRPr lang="cs-CZ" altLang="cs-CZ" sz="1800" dirty="0"/>
          </a:p>
          <a:p>
            <a:pPr marL="0" indent="0" fontAlgn="t">
              <a:buNone/>
            </a:pPr>
            <a:r>
              <a:rPr lang="cs-CZ" b="1" dirty="0"/>
              <a:t>Boletice:</a:t>
            </a:r>
            <a:r>
              <a:rPr lang="cs-CZ" dirty="0"/>
              <a:t> </a:t>
            </a:r>
          </a:p>
          <a:p>
            <a:r>
              <a:rPr lang="cs-CZ" dirty="0" err="1"/>
              <a:t>Total</a:t>
            </a:r>
            <a:r>
              <a:rPr lang="cs-CZ" dirty="0"/>
              <a:t> Plant </a:t>
            </a:r>
            <a:r>
              <a:rPr lang="cs-CZ" dirty="0" err="1"/>
              <a:t>Waste</a:t>
            </a:r>
            <a:r>
              <a:rPr lang="cs-CZ" dirty="0"/>
              <a:t> =  14,5 % (2020/2021)   Skutečnost:  = 14,3%</a:t>
            </a:r>
          </a:p>
          <a:p>
            <a:r>
              <a:rPr lang="cs-CZ" dirty="0" err="1"/>
              <a:t>Total</a:t>
            </a:r>
            <a:r>
              <a:rPr lang="cs-CZ" dirty="0"/>
              <a:t> Plant </a:t>
            </a:r>
            <a:r>
              <a:rPr lang="cs-CZ" dirty="0" err="1"/>
              <a:t>Waste</a:t>
            </a:r>
            <a:r>
              <a:rPr lang="cs-CZ" dirty="0"/>
              <a:t> =  </a:t>
            </a:r>
            <a:r>
              <a:rPr lang="cs-CZ"/>
              <a:t>14,5 % </a:t>
            </a:r>
            <a:r>
              <a:rPr lang="cs-CZ" dirty="0"/>
              <a:t>(2021/2022)   Skutečnost:  =  13,8 %</a:t>
            </a:r>
          </a:p>
          <a:p>
            <a:endParaRPr lang="cs-CZ" dirty="0"/>
          </a:p>
          <a:p>
            <a:pPr marL="0" indent="0" fontAlgn="t">
              <a:buNone/>
            </a:pPr>
            <a:r>
              <a:rPr lang="cs-CZ" b="1" dirty="0"/>
              <a:t>Jílové:</a:t>
            </a:r>
            <a:r>
              <a:rPr lang="cs-CZ" dirty="0"/>
              <a:t> </a:t>
            </a:r>
          </a:p>
          <a:p>
            <a:r>
              <a:rPr lang="cs-CZ" dirty="0" err="1"/>
              <a:t>Total</a:t>
            </a:r>
            <a:r>
              <a:rPr lang="cs-CZ" dirty="0"/>
              <a:t> Plant </a:t>
            </a:r>
            <a:r>
              <a:rPr lang="cs-CZ" dirty="0" err="1"/>
              <a:t>Waste</a:t>
            </a:r>
            <a:r>
              <a:rPr lang="cs-CZ" dirty="0"/>
              <a:t> =  33,5 % (2020/2021)   Skutečnost:  = 32,24%</a:t>
            </a:r>
          </a:p>
          <a:p>
            <a:r>
              <a:rPr lang="cs-CZ" dirty="0" err="1"/>
              <a:t>Total</a:t>
            </a:r>
            <a:r>
              <a:rPr lang="cs-CZ" dirty="0"/>
              <a:t> Plant </a:t>
            </a:r>
            <a:r>
              <a:rPr lang="cs-CZ" dirty="0" err="1"/>
              <a:t>Waste</a:t>
            </a:r>
            <a:r>
              <a:rPr lang="cs-CZ" dirty="0"/>
              <a:t> = 32,5 % (2021/2022)    Skutečnost:  =  31,4%</a:t>
            </a:r>
          </a:p>
          <a:p>
            <a:endParaRPr lang="cs-CZ" dirty="0"/>
          </a:p>
          <a:p>
            <a:pPr marL="0" indent="0">
              <a:buFont typeface="Wingdings" panose="05000000000000000000" pitchFamily="2" charset="2"/>
              <a:buNone/>
            </a:pPr>
            <a:r>
              <a:rPr lang="cs-CZ" altLang="cs-CZ" sz="2000" dirty="0"/>
              <a:t>		</a:t>
            </a:r>
            <a:r>
              <a:rPr lang="cs-CZ" sz="1800" dirty="0">
                <a:latin typeface="Arial" panose="020B0604020202020204" pitchFamily="34" charset="0"/>
                <a:cs typeface="Arial" panose="020B0604020202020204" pitchFamily="34" charset="0"/>
              </a:rPr>
              <a:t>. </a:t>
            </a:r>
          </a:p>
          <a:p>
            <a:pPr marL="0" indent="0">
              <a:buNone/>
            </a:pPr>
            <a:endParaRPr lang="cs-CZ" sz="1800" dirty="0">
              <a:latin typeface="Arial" panose="020B0604020202020204" pitchFamily="34" charset="0"/>
              <a:cs typeface="Arial" panose="020B0604020202020204" pitchFamily="34" charset="0"/>
            </a:endParaRPr>
          </a:p>
          <a:p>
            <a:pPr marL="0" indent="0">
              <a:buNone/>
            </a:pPr>
            <a:r>
              <a:rPr lang="cs-CZ" sz="1800" dirty="0"/>
              <a:t>        </a:t>
            </a:r>
          </a:p>
          <a:p>
            <a:pPr marL="0" indent="0">
              <a:buNone/>
            </a:pPr>
            <a:endParaRPr lang="cs-CZ" sz="1800" dirty="0"/>
          </a:p>
          <a:p>
            <a:pPr marL="0" indent="0">
              <a:buNone/>
            </a:pPr>
            <a:endParaRPr lang="cs-CZ" sz="1800" dirty="0"/>
          </a:p>
          <a:p>
            <a:pPr marL="0" indent="0">
              <a:buNone/>
            </a:pPr>
            <a:endParaRPr lang="cs-CZ" sz="1800" dirty="0"/>
          </a:p>
          <a:p>
            <a:pPr marL="0" indent="0">
              <a:buNone/>
            </a:pPr>
            <a:endParaRPr lang="cs-CZ" sz="1800" dirty="0"/>
          </a:p>
          <a:p>
            <a:pPr marL="0" indent="0">
              <a:buNone/>
            </a:pPr>
            <a:endParaRPr lang="cs-CZ" sz="1800" dirty="0"/>
          </a:p>
          <a:p>
            <a:pPr marL="0" indent="0">
              <a:buNone/>
            </a:pPr>
            <a:endParaRPr lang="cs-CZ" sz="1800" dirty="0"/>
          </a:p>
          <a:p>
            <a:pPr marL="0" indent="0">
              <a:buNone/>
            </a:pPr>
            <a:endParaRPr lang="cs-CZ" sz="1800" dirty="0"/>
          </a:p>
        </p:txBody>
      </p:sp>
    </p:spTree>
    <p:extLst>
      <p:ext uri="{BB962C8B-B14F-4D97-AF65-F5344CB8AC3E}">
        <p14:creationId xmlns:p14="http://schemas.microsoft.com/office/powerpoint/2010/main" val="1321911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69025"/>
            <a:ext cx="179863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Nadpis 9"/>
          <p:cNvSpPr>
            <a:spLocks noGrp="1"/>
          </p:cNvSpPr>
          <p:nvPr>
            <p:ph type="title"/>
          </p:nvPr>
        </p:nvSpPr>
        <p:spPr>
          <a:xfrm>
            <a:off x="539552" y="116632"/>
            <a:ext cx="7467600" cy="576064"/>
          </a:xfrm>
        </p:spPr>
        <p:txBody>
          <a:bodyPr anchor="t">
            <a:noAutofit/>
          </a:bodyPr>
          <a:lstStyle/>
          <a:p>
            <a:pPr>
              <a:lnSpc>
                <a:spcPct val="100000"/>
              </a:lnSpc>
            </a:pPr>
            <a:r>
              <a:rPr lang="cs-CZ" sz="3600" kern="0" dirty="0">
                <a:solidFill>
                  <a:srgbClr val="003772"/>
                </a:solidFill>
                <a:effectLst/>
                <a:latin typeface="Arial"/>
              </a:rPr>
              <a:t>Hodnocení plnění cílů</a:t>
            </a:r>
            <a:endParaRPr lang="en-GB" sz="3200" b="1" dirty="0"/>
          </a:p>
        </p:txBody>
      </p:sp>
      <p:sp>
        <p:nvSpPr>
          <p:cNvPr id="5" name="Zástupný symbol pro obsah 4"/>
          <p:cNvSpPr>
            <a:spLocks noGrp="1"/>
          </p:cNvSpPr>
          <p:nvPr>
            <p:ph sz="half" idx="2"/>
          </p:nvPr>
        </p:nvSpPr>
        <p:spPr/>
        <p:txBody>
          <a:bodyPr/>
          <a:lstStyle/>
          <a:p>
            <a:endParaRPr lang="cs-CZ"/>
          </a:p>
          <a:p>
            <a:endParaRPr lang="en-GB" dirty="0"/>
          </a:p>
        </p:txBody>
      </p:sp>
      <p:sp>
        <p:nvSpPr>
          <p:cNvPr id="2" name="Zástupný symbol pro obsah 1"/>
          <p:cNvSpPr>
            <a:spLocks noGrp="1"/>
          </p:cNvSpPr>
          <p:nvPr>
            <p:ph sz="quarter" idx="13"/>
          </p:nvPr>
        </p:nvSpPr>
        <p:spPr>
          <a:xfrm>
            <a:off x="0" y="807974"/>
            <a:ext cx="9144000" cy="5692353"/>
          </a:xfrm>
        </p:spPr>
        <p:txBody>
          <a:bodyPr>
            <a:normAutofit fontScale="62500" lnSpcReduction="20000"/>
          </a:bodyPr>
          <a:lstStyle/>
          <a:p>
            <a:pPr marL="0" indent="0">
              <a:buNone/>
            </a:pPr>
            <a:r>
              <a:rPr lang="cs-CZ" altLang="cs-CZ" b="1" dirty="0"/>
              <a:t>3) Spotřeba energií: elektřina, plyn a voda - udržet klesající trend nebo stejnou hodnotu </a:t>
            </a:r>
            <a:r>
              <a:rPr lang="cs-CZ" altLang="cs-CZ" sz="2000" dirty="0"/>
              <a:t>(vyhodnocení v jednotkách komodity/produkci)</a:t>
            </a:r>
          </a:p>
          <a:p>
            <a:pPr fontAlgn="t"/>
            <a:r>
              <a:rPr lang="cs-CZ" dirty="0"/>
              <a:t>Cílová hodnota:</a:t>
            </a:r>
          </a:p>
          <a:p>
            <a:pPr fontAlgn="t"/>
            <a:r>
              <a:rPr lang="cs-CZ" b="1" dirty="0"/>
              <a:t>Závod Boletice: </a:t>
            </a:r>
            <a:endParaRPr lang="cs-CZ" dirty="0"/>
          </a:p>
          <a:p>
            <a:pPr fontAlgn="t"/>
            <a:r>
              <a:rPr lang="cs-CZ" dirty="0"/>
              <a:t>Elektřina &lt; 0,05 </a:t>
            </a:r>
            <a:r>
              <a:rPr lang="cs-CZ" dirty="0" err="1"/>
              <a:t>Mwh</a:t>
            </a:r>
            <a:r>
              <a:rPr lang="cs-CZ" dirty="0"/>
              <a:t> /1000 m</a:t>
            </a:r>
            <a:r>
              <a:rPr lang="cs-CZ" baseline="30000" dirty="0"/>
              <a:t>2</a:t>
            </a:r>
            <a:r>
              <a:rPr lang="cs-CZ" dirty="0"/>
              <a:t> produkce (0,0428 </a:t>
            </a:r>
            <a:r>
              <a:rPr lang="cs-CZ" dirty="0" err="1"/>
              <a:t>Mwh</a:t>
            </a:r>
            <a:r>
              <a:rPr lang="cs-CZ" dirty="0"/>
              <a:t> /1000 m</a:t>
            </a:r>
            <a:r>
              <a:rPr lang="cs-CZ" baseline="30000" dirty="0"/>
              <a:t>2</a:t>
            </a:r>
            <a:r>
              <a:rPr lang="cs-CZ" dirty="0"/>
              <a:t> produkce v r. 2021)</a:t>
            </a:r>
          </a:p>
          <a:p>
            <a:pPr fontAlgn="t"/>
            <a:r>
              <a:rPr lang="cs-CZ" dirty="0"/>
              <a:t>Zemní plyn &lt; 9,34 m</a:t>
            </a:r>
            <a:r>
              <a:rPr lang="cs-CZ" baseline="30000" dirty="0"/>
              <a:t>3</a:t>
            </a:r>
            <a:r>
              <a:rPr lang="cs-CZ" dirty="0"/>
              <a:t>/1000 m</a:t>
            </a:r>
            <a:r>
              <a:rPr lang="cs-CZ" baseline="30000" dirty="0"/>
              <a:t>2</a:t>
            </a:r>
            <a:r>
              <a:rPr lang="cs-CZ" dirty="0"/>
              <a:t> produkce (8,202 m</a:t>
            </a:r>
            <a:r>
              <a:rPr lang="cs-CZ" baseline="30000" dirty="0"/>
              <a:t>3</a:t>
            </a:r>
            <a:r>
              <a:rPr lang="cs-CZ" dirty="0"/>
              <a:t> /1000 m</a:t>
            </a:r>
            <a:r>
              <a:rPr lang="cs-CZ" baseline="30000" dirty="0"/>
              <a:t>2</a:t>
            </a:r>
            <a:r>
              <a:rPr lang="cs-CZ" dirty="0"/>
              <a:t> produkce v r. 2021)</a:t>
            </a:r>
          </a:p>
          <a:p>
            <a:pPr fontAlgn="t"/>
            <a:r>
              <a:rPr lang="cs-CZ" dirty="0"/>
              <a:t>Voda &lt; 0,30 m</a:t>
            </a:r>
            <a:r>
              <a:rPr lang="cs-CZ" baseline="30000" dirty="0"/>
              <a:t>3</a:t>
            </a:r>
            <a:r>
              <a:rPr lang="cs-CZ" dirty="0"/>
              <a:t>/1000 m</a:t>
            </a:r>
            <a:r>
              <a:rPr lang="cs-CZ" baseline="30000" dirty="0"/>
              <a:t>2</a:t>
            </a:r>
            <a:r>
              <a:rPr lang="cs-CZ" dirty="0"/>
              <a:t> produkce (0,097 m</a:t>
            </a:r>
            <a:r>
              <a:rPr lang="cs-CZ" baseline="30000" dirty="0"/>
              <a:t>3</a:t>
            </a:r>
            <a:r>
              <a:rPr lang="cs-CZ" dirty="0"/>
              <a:t> /1000 m</a:t>
            </a:r>
            <a:r>
              <a:rPr lang="cs-CZ" baseline="30000" dirty="0"/>
              <a:t>2</a:t>
            </a:r>
            <a:r>
              <a:rPr lang="cs-CZ" dirty="0"/>
              <a:t> produkce v r. 2021)</a:t>
            </a:r>
          </a:p>
          <a:p>
            <a:pPr fontAlgn="t"/>
            <a:r>
              <a:rPr lang="cs-CZ" b="1" dirty="0"/>
              <a:t>Závod Jílové: </a:t>
            </a:r>
            <a:endParaRPr lang="cs-CZ" dirty="0"/>
          </a:p>
          <a:p>
            <a:pPr fontAlgn="t"/>
            <a:r>
              <a:rPr lang="cs-CZ" dirty="0"/>
              <a:t>Elektřina &lt; 0,140 </a:t>
            </a:r>
            <a:r>
              <a:rPr lang="cs-CZ" dirty="0" err="1"/>
              <a:t>Mwh</a:t>
            </a:r>
            <a:r>
              <a:rPr lang="cs-CZ" dirty="0"/>
              <a:t> /1000 m</a:t>
            </a:r>
            <a:r>
              <a:rPr lang="cs-CZ" baseline="30000" dirty="0"/>
              <a:t>2</a:t>
            </a:r>
            <a:r>
              <a:rPr lang="cs-CZ" dirty="0"/>
              <a:t> produkce (0,114 </a:t>
            </a:r>
            <a:r>
              <a:rPr lang="cs-CZ" dirty="0" err="1"/>
              <a:t>Mwh</a:t>
            </a:r>
            <a:r>
              <a:rPr lang="cs-CZ" dirty="0"/>
              <a:t> /1000 m</a:t>
            </a:r>
            <a:r>
              <a:rPr lang="cs-CZ" baseline="30000" dirty="0"/>
              <a:t>2</a:t>
            </a:r>
            <a:r>
              <a:rPr lang="cs-CZ" dirty="0"/>
              <a:t> produkce v r. 2021)</a:t>
            </a:r>
          </a:p>
          <a:p>
            <a:pPr fontAlgn="t"/>
            <a:r>
              <a:rPr lang="cs-CZ" dirty="0"/>
              <a:t>Zemní plyn &lt; 14,62 m</a:t>
            </a:r>
            <a:r>
              <a:rPr lang="cs-CZ" baseline="30000" dirty="0"/>
              <a:t>3</a:t>
            </a:r>
            <a:r>
              <a:rPr lang="cs-CZ" dirty="0"/>
              <a:t>/1000 m</a:t>
            </a:r>
            <a:r>
              <a:rPr lang="cs-CZ" baseline="30000" dirty="0"/>
              <a:t>2</a:t>
            </a:r>
            <a:r>
              <a:rPr lang="cs-CZ" dirty="0"/>
              <a:t> produkce (13,333 m</a:t>
            </a:r>
            <a:r>
              <a:rPr lang="cs-CZ" baseline="30000" dirty="0"/>
              <a:t>3</a:t>
            </a:r>
            <a:r>
              <a:rPr lang="cs-CZ" dirty="0"/>
              <a:t> /1000 m</a:t>
            </a:r>
            <a:r>
              <a:rPr lang="cs-CZ" baseline="30000" dirty="0"/>
              <a:t>2</a:t>
            </a:r>
            <a:r>
              <a:rPr lang="cs-CZ" dirty="0"/>
              <a:t> produkce v r. 2021)</a:t>
            </a:r>
          </a:p>
          <a:p>
            <a:pPr fontAlgn="t"/>
            <a:r>
              <a:rPr lang="cs-CZ" dirty="0"/>
              <a:t>Voda &lt; 0,23 m</a:t>
            </a:r>
            <a:r>
              <a:rPr lang="cs-CZ" baseline="30000" dirty="0"/>
              <a:t>3</a:t>
            </a:r>
            <a:r>
              <a:rPr lang="cs-CZ" dirty="0"/>
              <a:t>/1000 m</a:t>
            </a:r>
            <a:r>
              <a:rPr lang="cs-CZ" baseline="30000" dirty="0"/>
              <a:t>2</a:t>
            </a:r>
            <a:r>
              <a:rPr lang="cs-CZ" dirty="0"/>
              <a:t> produkce (0,175 m</a:t>
            </a:r>
            <a:r>
              <a:rPr lang="cs-CZ" baseline="30000" dirty="0"/>
              <a:t>3</a:t>
            </a:r>
            <a:r>
              <a:rPr lang="cs-CZ" dirty="0"/>
              <a:t> /1000 m</a:t>
            </a:r>
            <a:r>
              <a:rPr lang="cs-CZ" baseline="30000" dirty="0"/>
              <a:t>2</a:t>
            </a:r>
            <a:r>
              <a:rPr lang="cs-CZ" dirty="0"/>
              <a:t> produkce v r. 2021)</a:t>
            </a:r>
          </a:p>
          <a:p>
            <a:pPr marL="0" indent="0">
              <a:buNone/>
            </a:pPr>
            <a:endParaRPr lang="cs-CZ" dirty="0">
              <a:solidFill>
                <a:schemeClr val="bg1">
                  <a:lumMod val="50000"/>
                </a:schemeClr>
              </a:solidFill>
              <a:latin typeface="Arial" panose="020B0604020202020204" pitchFamily="34" charset="0"/>
              <a:cs typeface="Arial" panose="020B0604020202020204" pitchFamily="34" charset="0"/>
            </a:endParaRPr>
          </a:p>
          <a:p>
            <a:pPr marL="0" indent="0">
              <a:buNone/>
            </a:pPr>
            <a:r>
              <a:rPr lang="cs-CZ" dirty="0">
                <a:solidFill>
                  <a:schemeClr val="bg1">
                    <a:lumMod val="50000"/>
                  </a:schemeClr>
                </a:solidFill>
                <a:latin typeface="Arial" panose="020B0604020202020204" pitchFamily="34" charset="0"/>
                <a:cs typeface="Arial" panose="020B0604020202020204" pitchFamily="34" charset="0"/>
              </a:rPr>
              <a:t>V rámci systému ISO 50001 jsou nastavené akční plány pro snižování energetické náročnosti (elektřina). Skrze tyto plány bylo provedeno v předchozím období: instalace LED osvětlení ve vybraných výrobních a skladovacích prostorech, instalace fotobuněk, které zabraňují zbytečnému svícení. Postupně jsou realizovány etapy programu revitalizace osvětlení např. haly Mikrovlna. Energetické akční plány jsou periodicky vyhodnocovány, prezentovány. V případě pozitivního dopadu na energetickou náročnost závodu jsou akce rozšiřovány do dalších oblastí resp. prostorů.</a:t>
            </a:r>
          </a:p>
          <a:p>
            <a:pPr marL="0" indent="0">
              <a:buNone/>
            </a:pPr>
            <a:r>
              <a:rPr lang="cs-CZ" dirty="0">
                <a:solidFill>
                  <a:schemeClr val="bg1">
                    <a:lumMod val="50000"/>
                  </a:schemeClr>
                </a:solidFill>
                <a:latin typeface="Arial" panose="020B0604020202020204" pitchFamily="34" charset="0"/>
                <a:cs typeface="Arial" panose="020B0604020202020204" pitchFamily="34" charset="0"/>
              </a:rPr>
              <a:t>Cílová hodnota byla dosažena v obou závodech za vyhodnocované období roku 2021.</a:t>
            </a:r>
          </a:p>
          <a:p>
            <a:pPr marL="0" indent="0">
              <a:buNone/>
            </a:pPr>
            <a:endParaRPr lang="cs-CZ" dirty="0">
              <a:solidFill>
                <a:schemeClr val="bg1">
                  <a:lumMod val="50000"/>
                </a:schemeClr>
              </a:solidFill>
              <a:latin typeface="Arial" panose="020B0604020202020204" pitchFamily="34" charset="0"/>
              <a:cs typeface="Arial" panose="020B0604020202020204" pitchFamily="34" charset="0"/>
            </a:endParaRPr>
          </a:p>
          <a:p>
            <a:pPr marL="0" indent="0">
              <a:buNone/>
            </a:pPr>
            <a:r>
              <a:rPr lang="cs-CZ" dirty="0">
                <a:solidFill>
                  <a:schemeClr val="bg1">
                    <a:lumMod val="50000"/>
                  </a:schemeClr>
                </a:solidFill>
                <a:latin typeface="Arial" panose="020B0604020202020204" pitchFamily="34" charset="0"/>
                <a:cs typeface="Arial" panose="020B0604020202020204" pitchFamily="34" charset="0"/>
              </a:rPr>
              <a:t>V rámci systému ISO 50001 jsou nastavené akční plány pro snižování energetické náročnosti (plyn). V předchozím období byl realizován plán  snížení spotřeby plynu na vytápění - programy byly zaměřeny na racionalizaci energetického využívání objektů, především jejich vytápění ve vybraných objektech. </a:t>
            </a:r>
          </a:p>
          <a:p>
            <a:pPr marL="0" indent="0">
              <a:buNone/>
            </a:pPr>
            <a:r>
              <a:rPr lang="cs-CZ" dirty="0">
                <a:solidFill>
                  <a:schemeClr val="bg1">
                    <a:lumMod val="50000"/>
                  </a:schemeClr>
                </a:solidFill>
                <a:latin typeface="Arial" panose="020B0604020202020204" pitchFamily="34" charset="0"/>
                <a:cs typeface="Arial" panose="020B0604020202020204" pitchFamily="34" charset="0"/>
              </a:rPr>
              <a:t>Cílová hodnota byla dosažena v obou závodech za vyhodnocované období roku 2021.</a:t>
            </a:r>
          </a:p>
          <a:p>
            <a:pPr marL="0" indent="0">
              <a:buNone/>
            </a:pPr>
            <a:endParaRPr lang="cs-CZ" dirty="0">
              <a:solidFill>
                <a:srgbClr val="FF0000"/>
              </a:solidFill>
              <a:latin typeface="Arial" panose="020B0604020202020204" pitchFamily="34" charset="0"/>
              <a:cs typeface="Arial" panose="020B0604020202020204" pitchFamily="34" charset="0"/>
            </a:endParaRPr>
          </a:p>
          <a:p>
            <a:pPr marL="0" indent="0">
              <a:buNone/>
            </a:pPr>
            <a:endParaRPr lang="cs-CZ"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2446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69025"/>
            <a:ext cx="179863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Nadpis 9"/>
          <p:cNvSpPr>
            <a:spLocks noGrp="1"/>
          </p:cNvSpPr>
          <p:nvPr>
            <p:ph type="title"/>
          </p:nvPr>
        </p:nvSpPr>
        <p:spPr>
          <a:xfrm>
            <a:off x="539552" y="116632"/>
            <a:ext cx="7467600" cy="576064"/>
          </a:xfrm>
        </p:spPr>
        <p:txBody>
          <a:bodyPr anchor="t">
            <a:noAutofit/>
          </a:bodyPr>
          <a:lstStyle/>
          <a:p>
            <a:pPr>
              <a:lnSpc>
                <a:spcPct val="100000"/>
              </a:lnSpc>
            </a:pPr>
            <a:r>
              <a:rPr lang="cs-CZ" sz="3600" kern="0" dirty="0">
                <a:solidFill>
                  <a:srgbClr val="003772"/>
                </a:solidFill>
                <a:effectLst/>
                <a:latin typeface="Arial"/>
              </a:rPr>
              <a:t>Hodnocení plnění cílů</a:t>
            </a:r>
            <a:endParaRPr lang="en-GB" sz="3200" b="1" dirty="0"/>
          </a:p>
        </p:txBody>
      </p:sp>
      <p:sp>
        <p:nvSpPr>
          <p:cNvPr id="5" name="Zástupný symbol pro obsah 4"/>
          <p:cNvSpPr>
            <a:spLocks noGrp="1"/>
          </p:cNvSpPr>
          <p:nvPr>
            <p:ph sz="half" idx="2"/>
          </p:nvPr>
        </p:nvSpPr>
        <p:spPr/>
        <p:txBody>
          <a:bodyPr/>
          <a:lstStyle/>
          <a:p>
            <a:endParaRPr lang="cs-CZ"/>
          </a:p>
          <a:p>
            <a:endParaRPr lang="en-GB" dirty="0"/>
          </a:p>
        </p:txBody>
      </p:sp>
      <p:sp>
        <p:nvSpPr>
          <p:cNvPr id="2" name="Zástupný symbol pro obsah 1"/>
          <p:cNvSpPr>
            <a:spLocks noGrp="1"/>
          </p:cNvSpPr>
          <p:nvPr>
            <p:ph sz="quarter" idx="13"/>
          </p:nvPr>
        </p:nvSpPr>
        <p:spPr>
          <a:xfrm>
            <a:off x="179512" y="764704"/>
            <a:ext cx="8712968" cy="5184576"/>
          </a:xfrm>
        </p:spPr>
        <p:txBody>
          <a:bodyPr>
            <a:normAutofit fontScale="92500" lnSpcReduction="20000"/>
          </a:bodyPr>
          <a:lstStyle/>
          <a:p>
            <a:pPr marL="0" indent="0">
              <a:buNone/>
            </a:pPr>
            <a:r>
              <a:rPr lang="cs-CZ" altLang="cs-CZ" sz="2000" b="1" dirty="0"/>
              <a:t>4) Intenzifikace vybraných kotelen do roku 2025</a:t>
            </a:r>
          </a:p>
          <a:p>
            <a:pPr marL="0" indent="0">
              <a:buNone/>
            </a:pPr>
            <a:endParaRPr lang="cs-CZ" altLang="cs-CZ" sz="1600" dirty="0"/>
          </a:p>
          <a:p>
            <a:pPr marL="0" indent="0">
              <a:buNone/>
            </a:pPr>
            <a:r>
              <a:rPr lang="cs-CZ" altLang="cs-CZ" sz="2000" dirty="0"/>
              <a:t>Cílová hodnota: snížení spotřeby paliva:</a:t>
            </a:r>
            <a:endParaRPr lang="cs-CZ" altLang="cs-CZ" b="1" dirty="0"/>
          </a:p>
          <a:p>
            <a:pPr marL="0" indent="0" algn="just">
              <a:buNone/>
            </a:pPr>
            <a:r>
              <a:rPr lang="cs-CZ" altLang="cs-CZ" sz="1600" dirty="0"/>
              <a:t>Přestože se jedná o dlouhodobý úkol, je vhodné provést hodnocení současného stavu cíle. </a:t>
            </a:r>
          </a:p>
          <a:p>
            <a:pPr marL="0" indent="0" algn="just">
              <a:buNone/>
            </a:pPr>
            <a:r>
              <a:rPr lang="cs-CZ" altLang="cs-CZ" sz="1600" dirty="0"/>
              <a:t>V rámci závodu Jílové byla provedena výměna řídící jednotky kotelny K1. Externí konzultační společností byla zajištěna studie pro alternativní zdroj paliva (nyní zemní plyn - alternativa LTO, Propan či biomasa). Studie s totožným výsledkem (návrhem na zdroj paliva) byla taktéž uskutečněna v závodě Boletice. Jelikož aktuální situace je z pohledu energetiky značně nejasná, bylo další rozhodnutí předáno centrálnímu technickému týmu DSS Group. Pro další období bude úkol resp. cíl odložen, jelikož nejsou definovány navazující kroky. Lokální vedení DSS bude nadále situaci monitorovat a v součinnosti s centrálním týmem lze očekávat rozhodnutí k dalšímu řešení.</a:t>
            </a:r>
          </a:p>
          <a:p>
            <a:pPr marL="0" indent="0">
              <a:buNone/>
            </a:pPr>
            <a:endParaRPr lang="cs-CZ" altLang="cs-CZ" sz="1600" b="1" dirty="0"/>
          </a:p>
          <a:p>
            <a:pPr marL="0" indent="0">
              <a:buNone/>
            </a:pPr>
            <a:r>
              <a:rPr lang="cs-CZ" altLang="cs-CZ" sz="2000" b="1" dirty="0"/>
              <a:t>Závod  Boletice:</a:t>
            </a:r>
          </a:p>
          <a:p>
            <a:pPr marL="0" indent="0">
              <a:buNone/>
            </a:pPr>
            <a:r>
              <a:rPr lang="cs-CZ" altLang="cs-CZ" sz="2000" b="1" dirty="0"/>
              <a:t>5) snížení rizika ohrožení životního prostředí při manipulaci s nebezpečnými odpady v místě centrálního shromaždiště odpadů</a:t>
            </a:r>
          </a:p>
          <a:p>
            <a:pPr marL="0" indent="0" fontAlgn="t">
              <a:buNone/>
            </a:pPr>
            <a:endParaRPr lang="cs-CZ" sz="2000" dirty="0"/>
          </a:p>
          <a:p>
            <a:pPr marL="0" indent="0" algn="just" fontAlgn="t">
              <a:buNone/>
            </a:pPr>
            <a:r>
              <a:rPr lang="cs-CZ" sz="2000" dirty="0"/>
              <a:t>Cílová hodnota: Minimalizace rizika při manipulaci VZV s nebezpečnými odpady.</a:t>
            </a:r>
          </a:p>
          <a:p>
            <a:pPr marL="0" indent="0" fontAlgn="t">
              <a:buNone/>
            </a:pPr>
            <a:endParaRPr lang="cs-CZ" altLang="cs-CZ" sz="2000" b="1" dirty="0"/>
          </a:p>
          <a:p>
            <a:pPr marL="0" indent="0" fontAlgn="t">
              <a:buNone/>
            </a:pPr>
            <a:r>
              <a:rPr lang="cs-CZ" altLang="cs-CZ" sz="1600" b="1" dirty="0"/>
              <a:t>Cíl zůstává do dalšího období</a:t>
            </a:r>
          </a:p>
        </p:txBody>
      </p:sp>
    </p:spTree>
    <p:extLst>
      <p:ext uri="{BB962C8B-B14F-4D97-AF65-F5344CB8AC3E}">
        <p14:creationId xmlns:p14="http://schemas.microsoft.com/office/powerpoint/2010/main" val="2819615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60648"/>
            <a:ext cx="7467600" cy="864096"/>
          </a:xfrm>
        </p:spPr>
        <p:txBody>
          <a:bodyPr anchor="t">
            <a:noAutofit/>
          </a:bodyPr>
          <a:lstStyle/>
          <a:p>
            <a:r>
              <a:rPr lang="cs-CZ" sz="3600" kern="0" dirty="0">
                <a:solidFill>
                  <a:srgbClr val="003772"/>
                </a:solidFill>
                <a:effectLst/>
                <a:latin typeface="Arial"/>
              </a:rPr>
              <a:t>Představení firmy</a:t>
            </a:r>
            <a:endParaRPr lang="en-GB" sz="3200" b="1" dirty="0"/>
          </a:p>
        </p:txBody>
      </p:sp>
      <p:sp>
        <p:nvSpPr>
          <p:cNvPr id="5" name="Zástupný symbol pro obsah 4"/>
          <p:cNvSpPr>
            <a:spLocks noGrp="1"/>
          </p:cNvSpPr>
          <p:nvPr>
            <p:ph sz="half" idx="2"/>
          </p:nvPr>
        </p:nvSpPr>
        <p:spPr/>
        <p:txBody>
          <a:bodyPr/>
          <a:lstStyle/>
          <a:p>
            <a:endParaRPr lang="cs-CZ"/>
          </a:p>
          <a:p>
            <a:endParaRPr lang="en-GB" dirty="0"/>
          </a:p>
        </p:txBody>
      </p:sp>
      <p:sp>
        <p:nvSpPr>
          <p:cNvPr id="2" name="Zástupný symbol pro obsah 1"/>
          <p:cNvSpPr>
            <a:spLocks noGrp="1"/>
          </p:cNvSpPr>
          <p:nvPr>
            <p:ph sz="quarter" idx="13"/>
          </p:nvPr>
        </p:nvSpPr>
        <p:spPr>
          <a:xfrm>
            <a:off x="365759" y="1124744"/>
            <a:ext cx="8268429" cy="5256584"/>
          </a:xfrm>
        </p:spPr>
        <p:txBody>
          <a:bodyPr>
            <a:normAutofit fontScale="92500" lnSpcReduction="20000"/>
          </a:bodyPr>
          <a:lstStyle/>
          <a:p>
            <a:pPr marL="0" lvl="0" indent="0" algn="just" fontAlgn="base">
              <a:spcBef>
                <a:spcPct val="0"/>
              </a:spcBef>
              <a:spcAft>
                <a:spcPct val="0"/>
              </a:spcAft>
              <a:buClr>
                <a:srgbClr val="808080"/>
              </a:buClr>
              <a:buNone/>
            </a:pPr>
            <a:r>
              <a:rPr lang="cs-CZ" sz="2000" dirty="0">
                <a:latin typeface="Arial" pitchFamily="34" charset="0"/>
                <a:cs typeface="Arial" pitchFamily="34" charset="0"/>
              </a:rPr>
              <a:t>	V současné době DS Smith </a:t>
            </a:r>
            <a:r>
              <a:rPr lang="cs-CZ" sz="2000" dirty="0" err="1">
                <a:latin typeface="Arial" pitchFamily="34" charset="0"/>
                <a:cs typeface="Arial" pitchFamily="34" charset="0"/>
              </a:rPr>
              <a:t>Packaging</a:t>
            </a:r>
            <a:r>
              <a:rPr lang="cs-CZ" sz="2000" dirty="0">
                <a:latin typeface="Arial" pitchFamily="34" charset="0"/>
                <a:cs typeface="Arial" pitchFamily="34" charset="0"/>
              </a:rPr>
              <a:t> Czech Republic, s.r.o. představuje 4 závody v České republice. Výrobní závody pro vlnité lepenky jsou dva, Jílové a Boletice, ostatní jsou zpracovatelské. Společnost se zabývá výrobou a zpracováním vlnité lepenky vlnou </a:t>
            </a:r>
            <a:r>
              <a:rPr lang="pt-BR" sz="2000" dirty="0">
                <a:latin typeface="Arial" pitchFamily="34" charset="0"/>
                <a:cs typeface="Arial" pitchFamily="34" charset="0"/>
              </a:rPr>
              <a:t>B,</a:t>
            </a:r>
            <a:r>
              <a:rPr lang="cs-CZ" sz="2000" dirty="0">
                <a:latin typeface="Arial" pitchFamily="34" charset="0"/>
                <a:cs typeface="Arial" pitchFamily="34" charset="0"/>
              </a:rPr>
              <a:t> </a:t>
            </a:r>
            <a:r>
              <a:rPr lang="pt-BR" sz="2000" dirty="0">
                <a:latin typeface="Arial" pitchFamily="34" charset="0"/>
                <a:cs typeface="Arial" pitchFamily="34" charset="0"/>
              </a:rPr>
              <a:t>C, E, R, F, BC, BR, ER</a:t>
            </a:r>
            <a:r>
              <a:rPr lang="cs-CZ" sz="2000" dirty="0">
                <a:latin typeface="Arial" pitchFamily="34" charset="0"/>
                <a:cs typeface="Arial" pitchFamily="34" charset="0"/>
              </a:rPr>
              <a:t> s možnostmi ofsetového tisku, flexotisku, sítotisku včetně lakování disperzním i UV lakem. </a:t>
            </a:r>
          </a:p>
          <a:p>
            <a:pPr marL="0" lvl="0" indent="0" algn="just" fontAlgn="base">
              <a:spcBef>
                <a:spcPct val="0"/>
              </a:spcBef>
              <a:spcAft>
                <a:spcPct val="0"/>
              </a:spcAft>
              <a:buClr>
                <a:srgbClr val="808080"/>
              </a:buClr>
              <a:buNone/>
            </a:pPr>
            <a:endParaRPr lang="cs-CZ" sz="2000" dirty="0">
              <a:latin typeface="Arial" pitchFamily="34" charset="0"/>
              <a:cs typeface="Arial" pitchFamily="34" charset="0"/>
            </a:endParaRPr>
          </a:p>
          <a:p>
            <a:pPr marL="0" lvl="0" indent="0" algn="just" fontAlgn="base">
              <a:spcBef>
                <a:spcPct val="0"/>
              </a:spcBef>
              <a:spcAft>
                <a:spcPct val="0"/>
              </a:spcAft>
              <a:buClr>
                <a:srgbClr val="808080"/>
              </a:buClr>
              <a:buNone/>
            </a:pPr>
            <a:r>
              <a:rPr lang="cs-CZ" sz="2000" dirty="0">
                <a:latin typeface="Arial" pitchFamily="34" charset="0"/>
                <a:cs typeface="Arial" pitchFamily="34" charset="0"/>
              </a:rPr>
              <a:t>K 30.09.2022 má společnost </a:t>
            </a:r>
            <a:r>
              <a:rPr lang="cs-CZ" sz="2100" dirty="0">
                <a:solidFill>
                  <a:schemeClr val="bg1">
                    <a:lumMod val="50000"/>
                  </a:schemeClr>
                </a:solidFill>
                <a:latin typeface="Arial" pitchFamily="34" charset="0"/>
                <a:cs typeface="Arial" pitchFamily="34" charset="0"/>
              </a:rPr>
              <a:t>561</a:t>
            </a:r>
            <a:r>
              <a:rPr lang="cs-CZ" sz="2100" dirty="0">
                <a:latin typeface="Arial" pitchFamily="34" charset="0"/>
                <a:cs typeface="Arial" pitchFamily="34" charset="0"/>
              </a:rPr>
              <a:t> </a:t>
            </a:r>
            <a:r>
              <a:rPr lang="cs-CZ" sz="2000" dirty="0">
                <a:latin typeface="Arial" pitchFamily="34" charset="0"/>
                <a:cs typeface="Arial" pitchFamily="34" charset="0"/>
              </a:rPr>
              <a:t>zaměstnanců.</a:t>
            </a:r>
          </a:p>
          <a:p>
            <a:pPr marL="0" lvl="0" indent="0" algn="just" fontAlgn="base">
              <a:spcBef>
                <a:spcPct val="0"/>
              </a:spcBef>
              <a:spcAft>
                <a:spcPct val="0"/>
              </a:spcAft>
              <a:buClr>
                <a:srgbClr val="808080"/>
              </a:buClr>
              <a:buNone/>
            </a:pPr>
            <a:r>
              <a:rPr lang="cs-CZ" sz="2000" dirty="0">
                <a:latin typeface="Arial" pitchFamily="34" charset="0"/>
                <a:cs typeface="Arial" pitchFamily="34" charset="0"/>
              </a:rPr>
              <a:t> </a:t>
            </a:r>
            <a:br>
              <a:rPr lang="cs-CZ" sz="2000" dirty="0">
                <a:latin typeface="Arial" pitchFamily="34" charset="0"/>
                <a:cs typeface="Arial" pitchFamily="34" charset="0"/>
              </a:rPr>
            </a:br>
            <a:endParaRPr lang="cs-CZ" sz="2000" dirty="0">
              <a:latin typeface="Arial" pitchFamily="34" charset="0"/>
              <a:cs typeface="Arial" pitchFamily="34" charset="0"/>
            </a:endParaRPr>
          </a:p>
          <a:p>
            <a:pPr marL="0" lvl="0" indent="0" algn="just" fontAlgn="base">
              <a:spcBef>
                <a:spcPct val="0"/>
              </a:spcBef>
              <a:spcAft>
                <a:spcPct val="0"/>
              </a:spcAft>
              <a:buClr>
                <a:srgbClr val="808080"/>
              </a:buClr>
              <a:buNone/>
            </a:pPr>
            <a:r>
              <a:rPr lang="cs-CZ" sz="2000" dirty="0">
                <a:latin typeface="Arial" pitchFamily="34" charset="0"/>
                <a:cs typeface="Arial" pitchFamily="34" charset="0"/>
              </a:rPr>
              <a:t>	Ve společnosti jsou zavedeny a realizovány standardy integrovaného systému managementu (ISM) kvality, environmentu a BOZP.</a:t>
            </a:r>
            <a:r>
              <a:rPr lang="cs-CZ" dirty="0"/>
              <a:t> </a:t>
            </a:r>
            <a:r>
              <a:rPr lang="cs-CZ" sz="2000" dirty="0">
                <a:latin typeface="Arial" pitchFamily="34" charset="0"/>
                <a:cs typeface="Arial" pitchFamily="34" charset="0"/>
              </a:rPr>
              <a:t>Určení hranic IMS, aplikovatelnost IMS a vymezení jeho rozděleno z hlediska územního, Organizační struktury, předpisů, výrobků a procesů. Při určování rozsahu se zvažují externí a interní aspekty, požadavky relevantních zainteresovaných stran, produkty a služby</a:t>
            </a:r>
            <a:r>
              <a:rPr lang="cs-CZ" dirty="0"/>
              <a:t>.</a:t>
            </a:r>
          </a:p>
          <a:p>
            <a:pPr marL="0" indent="0" algn="just" fontAlgn="base">
              <a:spcBef>
                <a:spcPct val="0"/>
              </a:spcBef>
              <a:spcAft>
                <a:spcPct val="0"/>
              </a:spcAft>
              <a:buClr>
                <a:srgbClr val="808080"/>
              </a:buClr>
              <a:buNone/>
            </a:pPr>
            <a:r>
              <a:rPr lang="cs-CZ" sz="2100" dirty="0">
                <a:latin typeface="Arial" pitchFamily="34" charset="0"/>
                <a:cs typeface="Arial" pitchFamily="34" charset="0"/>
              </a:rPr>
              <a:t>	</a:t>
            </a:r>
            <a:r>
              <a:rPr lang="cs-CZ" sz="2000" dirty="0">
                <a:latin typeface="Arial" pitchFamily="34" charset="0"/>
                <a:cs typeface="Arial" pitchFamily="34" charset="0"/>
              </a:rPr>
              <a:t>Hranice ISM tvoří areály jednotlivých závodů společnosti DS Smith</a:t>
            </a:r>
          </a:p>
          <a:p>
            <a:pPr marL="0" indent="0" algn="just" fontAlgn="base">
              <a:spcBef>
                <a:spcPct val="0"/>
              </a:spcBef>
              <a:spcAft>
                <a:spcPct val="0"/>
              </a:spcAft>
              <a:buClr>
                <a:srgbClr val="808080"/>
              </a:buClr>
              <a:buNone/>
            </a:pPr>
            <a:r>
              <a:rPr lang="cs-CZ" sz="2000" dirty="0" err="1">
                <a:latin typeface="Arial" pitchFamily="34" charset="0"/>
                <a:cs typeface="Arial" pitchFamily="34" charset="0"/>
              </a:rPr>
              <a:t>Packaging</a:t>
            </a:r>
            <a:r>
              <a:rPr lang="cs-CZ" sz="2000" dirty="0">
                <a:latin typeface="Arial" pitchFamily="34" charset="0"/>
                <a:cs typeface="Arial" pitchFamily="34" charset="0"/>
              </a:rPr>
              <a:t> CR a všechny útvary definované organizační strukturou. Systém managementu environmentu (EMS) je realizován pouze pro HQ, závod Jílové a závod Boletice </a:t>
            </a:r>
            <a:r>
              <a:rPr lang="cs-CZ" sz="2100" dirty="0">
                <a:latin typeface="Arial" pitchFamily="34" charset="0"/>
                <a:cs typeface="Arial" pitchFamily="34" charset="0"/>
              </a:rPr>
              <a:t>(ČSN EN ISO 14001:2016).</a:t>
            </a: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00352" cy="6908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899592" y="548680"/>
            <a:ext cx="8064896" cy="864096"/>
          </a:xfrm>
        </p:spPr>
        <p:txBody>
          <a:bodyPr anchor="t">
            <a:noAutofit/>
          </a:bodyPr>
          <a:lstStyle/>
          <a:p>
            <a:r>
              <a:rPr lang="cs-CZ" sz="3600" kern="0" dirty="0">
                <a:solidFill>
                  <a:srgbClr val="003772"/>
                </a:solidFill>
                <a:effectLst/>
                <a:latin typeface="Arial"/>
              </a:rPr>
              <a:t>Rozsah EMS z hlediska územního</a:t>
            </a:r>
            <a:endParaRPr lang="en-GB" sz="3200" b="1" dirty="0"/>
          </a:p>
        </p:txBody>
      </p:sp>
      <p:sp>
        <p:nvSpPr>
          <p:cNvPr id="5" name="Zástupný symbol pro obsah 4"/>
          <p:cNvSpPr>
            <a:spLocks noGrp="1"/>
          </p:cNvSpPr>
          <p:nvPr>
            <p:ph sz="half" idx="2"/>
          </p:nvPr>
        </p:nvSpPr>
        <p:spPr/>
        <p:txBody>
          <a:bodyPr/>
          <a:lstStyle/>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r>
              <a:rPr lang="cs-CZ" sz="1000" dirty="0"/>
              <a:t>Obr. 2 zvláště chráněná území zdroj: AOPK</a:t>
            </a:r>
          </a:p>
          <a:p>
            <a:pPr marL="0" indent="0">
              <a:buNone/>
            </a:pPr>
            <a:endParaRPr lang="en-GB" dirty="0"/>
          </a:p>
        </p:txBody>
      </p:sp>
      <p:sp>
        <p:nvSpPr>
          <p:cNvPr id="2" name="Zástupný symbol pro obsah 1"/>
          <p:cNvSpPr>
            <a:spLocks noGrp="1"/>
          </p:cNvSpPr>
          <p:nvPr>
            <p:ph sz="quarter" idx="13"/>
          </p:nvPr>
        </p:nvSpPr>
        <p:spPr>
          <a:xfrm>
            <a:off x="365759" y="1412776"/>
            <a:ext cx="4308333" cy="5040560"/>
          </a:xfrm>
        </p:spPr>
        <p:txBody>
          <a:bodyPr>
            <a:normAutofit fontScale="92500"/>
          </a:bodyPr>
          <a:lstStyle/>
          <a:p>
            <a:pPr marL="174625" lvl="0" indent="-174625" fontAlgn="base">
              <a:spcBef>
                <a:spcPct val="0"/>
              </a:spcBef>
              <a:spcAft>
                <a:spcPct val="0"/>
              </a:spcAft>
              <a:buClr>
                <a:srgbClr val="808080"/>
              </a:buClr>
              <a:buNone/>
            </a:pPr>
            <a:r>
              <a:rPr lang="cs-CZ" sz="2000" b="1" dirty="0">
                <a:latin typeface="Arial" pitchFamily="34" charset="0"/>
                <a:cs typeface="Arial" pitchFamily="34" charset="0"/>
              </a:rPr>
              <a:t>HQ</a:t>
            </a:r>
          </a:p>
          <a:p>
            <a:pPr marL="0" lvl="0" indent="0" algn="just" fontAlgn="base">
              <a:spcBef>
                <a:spcPct val="0"/>
              </a:spcBef>
              <a:spcAft>
                <a:spcPct val="0"/>
              </a:spcAft>
              <a:buClr>
                <a:srgbClr val="808080"/>
              </a:buClr>
              <a:buNone/>
            </a:pPr>
            <a:r>
              <a:rPr lang="cs-CZ" sz="2000" dirty="0">
                <a:latin typeface="Arial" pitchFamily="34" charset="0"/>
                <a:cs typeface="Arial" pitchFamily="34" charset="0"/>
              </a:rPr>
              <a:t>	HQ se nachází v katastrálním</a:t>
            </a:r>
          </a:p>
          <a:p>
            <a:pPr marL="0" lvl="0" indent="0" algn="just" fontAlgn="base">
              <a:spcBef>
                <a:spcPct val="0"/>
              </a:spcBef>
              <a:spcAft>
                <a:spcPct val="0"/>
              </a:spcAft>
              <a:buClr>
                <a:srgbClr val="808080"/>
              </a:buClr>
              <a:buNone/>
            </a:pPr>
            <a:r>
              <a:rPr lang="cs-CZ" sz="2000" dirty="0">
                <a:latin typeface="Arial" pitchFamily="34" charset="0"/>
                <a:cs typeface="Arial" pitchFamily="34" charset="0"/>
              </a:rPr>
              <a:t>území Boletice nad Labem a přímo sousedí se závodem Boletice. Uzemní hranice HQ je na výřezu mapy zvýrazněna červeně a je zároveň hranicí rozsahu EMS (obr. 1). Situace vzhledem k zvláště chráněným územím je patrná z mapy (obr. 2).</a:t>
            </a: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r>
              <a:rPr lang="cs-CZ" sz="1000" dirty="0">
                <a:latin typeface="Arial" pitchFamily="34" charset="0"/>
                <a:cs typeface="Arial" pitchFamily="34" charset="0"/>
              </a:rPr>
              <a:t>		</a:t>
            </a:r>
          </a:p>
          <a:p>
            <a:pPr marL="174625" lvl="0" indent="-174625" fontAlgn="base">
              <a:spcBef>
                <a:spcPct val="0"/>
              </a:spcBef>
              <a:spcAft>
                <a:spcPct val="0"/>
              </a:spcAft>
              <a:buClr>
                <a:srgbClr val="808080"/>
              </a:buClr>
              <a:buNone/>
            </a:pPr>
            <a:endParaRPr lang="cs-CZ" sz="1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1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1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1000" dirty="0">
              <a:latin typeface="Arial" pitchFamily="34" charset="0"/>
              <a:cs typeface="Arial" pitchFamily="34" charset="0"/>
            </a:endParaRPr>
          </a:p>
          <a:p>
            <a:pPr marL="174625" lvl="0" indent="-174625" fontAlgn="base">
              <a:spcBef>
                <a:spcPct val="0"/>
              </a:spcBef>
              <a:spcAft>
                <a:spcPct val="0"/>
              </a:spcAft>
              <a:buClr>
                <a:srgbClr val="808080"/>
              </a:buClr>
              <a:buNone/>
            </a:pPr>
            <a:r>
              <a:rPr lang="cs-CZ" sz="1000" dirty="0">
                <a:latin typeface="Arial" pitchFamily="34" charset="0"/>
                <a:cs typeface="Arial" pitchFamily="34" charset="0"/>
              </a:rPr>
              <a:t>			       Obr. 1 umístění HQ</a:t>
            </a:r>
          </a:p>
          <a:p>
            <a:endParaRPr lang="cs-CZ" dirty="0"/>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00352" cy="690880"/>
          </a:xfrm>
          <a:prstGeom prst="rect">
            <a:avLst/>
          </a:prstGeo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925" y="4270148"/>
            <a:ext cx="1688092" cy="1944216"/>
          </a:xfrm>
          <a:prstGeom prst="rect">
            <a:avLst/>
          </a:prstGeom>
        </p:spPr>
      </p:pic>
      <p:pic>
        <p:nvPicPr>
          <p:cNvPr id="7" name="Zástupný symbol pro obrázek 7"/>
          <p:cNvPicPr>
            <a:picLocks noChangeAspect="1"/>
          </p:cNvPicPr>
          <p:nvPr/>
        </p:nvPicPr>
        <p:blipFill>
          <a:blip r:embed="rId4"/>
          <a:stretch>
            <a:fillRect/>
          </a:stretch>
        </p:blipFill>
        <p:spPr>
          <a:xfrm>
            <a:off x="4674093" y="2660384"/>
            <a:ext cx="4023709" cy="2798307"/>
          </a:xfrm>
          <a:prstGeom prst="rect">
            <a:avLst/>
          </a:prstGeom>
        </p:spPr>
      </p:pic>
    </p:spTree>
    <p:extLst>
      <p:ext uri="{BB962C8B-B14F-4D97-AF65-F5344CB8AC3E}">
        <p14:creationId xmlns:p14="http://schemas.microsoft.com/office/powerpoint/2010/main" val="3302381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899592" y="548680"/>
            <a:ext cx="8064896" cy="864096"/>
          </a:xfrm>
        </p:spPr>
        <p:txBody>
          <a:bodyPr anchor="t">
            <a:noAutofit/>
          </a:bodyPr>
          <a:lstStyle/>
          <a:p>
            <a:r>
              <a:rPr lang="cs-CZ" sz="3600" kern="0" dirty="0">
                <a:solidFill>
                  <a:srgbClr val="003772"/>
                </a:solidFill>
                <a:effectLst/>
                <a:latin typeface="Arial"/>
              </a:rPr>
              <a:t>Rozsah EMS z hlediska územního</a:t>
            </a:r>
            <a:endParaRPr lang="en-GB" sz="3200" b="1" dirty="0"/>
          </a:p>
        </p:txBody>
      </p:sp>
      <p:sp>
        <p:nvSpPr>
          <p:cNvPr id="5" name="Zástupný symbol pro obsah 4"/>
          <p:cNvSpPr>
            <a:spLocks noGrp="1"/>
          </p:cNvSpPr>
          <p:nvPr>
            <p:ph sz="half" idx="2"/>
          </p:nvPr>
        </p:nvSpPr>
        <p:spPr/>
        <p:txBody>
          <a:bodyPr/>
          <a:lstStyle/>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r>
              <a:rPr lang="cs-CZ" sz="1000" dirty="0"/>
              <a:t>Obr. 4 zvláště chráněná území zdroj: AOPK</a:t>
            </a:r>
          </a:p>
          <a:p>
            <a:pPr marL="0" indent="0">
              <a:buNone/>
            </a:pPr>
            <a:endParaRPr lang="en-GB" dirty="0"/>
          </a:p>
        </p:txBody>
      </p:sp>
      <p:sp>
        <p:nvSpPr>
          <p:cNvPr id="2" name="Zástupný symbol pro obsah 1"/>
          <p:cNvSpPr>
            <a:spLocks noGrp="1"/>
          </p:cNvSpPr>
          <p:nvPr>
            <p:ph sz="quarter" idx="13"/>
          </p:nvPr>
        </p:nvSpPr>
        <p:spPr>
          <a:xfrm>
            <a:off x="365760" y="1412776"/>
            <a:ext cx="4173536" cy="5040560"/>
          </a:xfrm>
        </p:spPr>
        <p:txBody>
          <a:bodyPr>
            <a:normAutofit fontScale="92500" lnSpcReduction="10000"/>
          </a:bodyPr>
          <a:lstStyle/>
          <a:p>
            <a:pPr marL="174625" lvl="0" indent="-174625" fontAlgn="base">
              <a:spcBef>
                <a:spcPct val="0"/>
              </a:spcBef>
              <a:spcAft>
                <a:spcPct val="0"/>
              </a:spcAft>
              <a:buClr>
                <a:srgbClr val="808080"/>
              </a:buClr>
              <a:buNone/>
            </a:pPr>
            <a:r>
              <a:rPr lang="cs-CZ" sz="2000" b="1" dirty="0">
                <a:latin typeface="Arial" pitchFamily="34" charset="0"/>
                <a:cs typeface="Arial" pitchFamily="34" charset="0"/>
              </a:rPr>
              <a:t>Závod Boletice</a:t>
            </a:r>
          </a:p>
          <a:p>
            <a:pPr marL="0" lvl="0" indent="-174625" fontAlgn="base">
              <a:spcBef>
                <a:spcPct val="0"/>
              </a:spcBef>
              <a:spcAft>
                <a:spcPct val="0"/>
              </a:spcAft>
              <a:buClr>
                <a:srgbClr val="808080"/>
              </a:buClr>
              <a:buNone/>
            </a:pPr>
            <a:r>
              <a:rPr lang="cs-CZ" sz="2000" dirty="0">
                <a:latin typeface="Arial" pitchFamily="34" charset="0"/>
                <a:cs typeface="Arial" pitchFamily="34" charset="0"/>
              </a:rPr>
              <a:t>Závod Boletice se nachází v katastrálním území Boletice nad Labem v průmyslové zóně. Nejzazší hranice areálu je vzdálena cca 75m od významného vodního toku Labe.  Závod se nachází v CHKO České Středohoří. Situace vzhledem k zvláště chráněným územím je patrná z mapy (obr. 4). Hranice areálu závodu Boletice je na mapě zvýrazněna červeně a je zároveň</a:t>
            </a:r>
          </a:p>
          <a:p>
            <a:pPr marL="0" lvl="0" indent="-174625" fontAlgn="base">
              <a:spcBef>
                <a:spcPct val="0"/>
              </a:spcBef>
              <a:spcAft>
                <a:spcPct val="0"/>
              </a:spcAft>
              <a:buClr>
                <a:srgbClr val="808080"/>
              </a:buClr>
              <a:buNone/>
            </a:pPr>
            <a:r>
              <a:rPr lang="cs-CZ" sz="2000" dirty="0">
                <a:latin typeface="Arial" pitchFamily="34" charset="0"/>
                <a:cs typeface="Arial" pitchFamily="34" charset="0"/>
              </a:rPr>
              <a:t>hranicí rozsahu EMS. (obr. 3). </a:t>
            </a: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r>
              <a:rPr lang="cs-CZ" sz="1000" dirty="0">
                <a:latin typeface="Arial" pitchFamily="34" charset="0"/>
                <a:cs typeface="Arial" pitchFamily="34" charset="0"/>
              </a:rPr>
              <a:t>	</a:t>
            </a:r>
          </a:p>
          <a:p>
            <a:pPr marL="174625" lvl="0" indent="-174625" fontAlgn="base">
              <a:spcBef>
                <a:spcPct val="0"/>
              </a:spcBef>
              <a:spcAft>
                <a:spcPct val="0"/>
              </a:spcAft>
              <a:buClr>
                <a:srgbClr val="808080"/>
              </a:buClr>
              <a:buNone/>
            </a:pPr>
            <a:r>
              <a:rPr lang="cs-CZ" sz="1000" dirty="0">
                <a:latin typeface="Arial" pitchFamily="34" charset="0"/>
                <a:cs typeface="Arial" pitchFamily="34" charset="0"/>
              </a:rPr>
              <a:t>Obr. 3 umístění závodu Boletice</a:t>
            </a:r>
          </a:p>
          <a:p>
            <a:endParaRPr lang="cs-CZ" dirty="0"/>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00352" cy="690880"/>
          </a:xfrm>
          <a:prstGeom prst="rect">
            <a:avLst/>
          </a:prstGeom>
        </p:spPr>
      </p:pic>
      <p:pic>
        <p:nvPicPr>
          <p:cNvPr id="7" name="Zástupný symbol pro obrázek 7"/>
          <p:cNvPicPr>
            <a:picLocks noChangeAspect="1"/>
          </p:cNvPicPr>
          <p:nvPr/>
        </p:nvPicPr>
        <p:blipFill>
          <a:blip r:embed="rId3"/>
          <a:stretch>
            <a:fillRect/>
          </a:stretch>
        </p:blipFill>
        <p:spPr>
          <a:xfrm>
            <a:off x="4655645" y="2464027"/>
            <a:ext cx="4023709" cy="2798307"/>
          </a:xfrm>
          <a:prstGeom prst="rect">
            <a:avLst/>
          </a:prstGeom>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55" y="5013176"/>
            <a:ext cx="2715193" cy="1232905"/>
          </a:xfrm>
          <a:prstGeom prst="rect">
            <a:avLst/>
          </a:prstGeom>
        </p:spPr>
      </p:pic>
    </p:spTree>
    <p:extLst>
      <p:ext uri="{BB962C8B-B14F-4D97-AF65-F5344CB8AC3E}">
        <p14:creationId xmlns:p14="http://schemas.microsoft.com/office/powerpoint/2010/main" val="3783766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899592" y="548680"/>
            <a:ext cx="8064896" cy="864096"/>
          </a:xfrm>
        </p:spPr>
        <p:txBody>
          <a:bodyPr anchor="t">
            <a:noAutofit/>
          </a:bodyPr>
          <a:lstStyle/>
          <a:p>
            <a:r>
              <a:rPr lang="cs-CZ" sz="3600" kern="0" dirty="0">
                <a:solidFill>
                  <a:srgbClr val="003772"/>
                </a:solidFill>
                <a:effectLst/>
                <a:latin typeface="Arial"/>
              </a:rPr>
              <a:t>Rozsah EMS z hlediska územního</a:t>
            </a:r>
            <a:endParaRPr lang="en-GB" sz="3200" b="1" dirty="0"/>
          </a:p>
        </p:txBody>
      </p:sp>
      <p:sp>
        <p:nvSpPr>
          <p:cNvPr id="5" name="Zástupný symbol pro obsah 4"/>
          <p:cNvSpPr>
            <a:spLocks noGrp="1"/>
          </p:cNvSpPr>
          <p:nvPr>
            <p:ph sz="half" idx="2"/>
          </p:nvPr>
        </p:nvSpPr>
        <p:spPr/>
        <p:txBody>
          <a:bodyPr/>
          <a:lstStyle/>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r>
              <a:rPr lang="cs-CZ" sz="1000" dirty="0"/>
              <a:t>Obr. 6 zvláště chráněná území zdroj: AOPK</a:t>
            </a:r>
          </a:p>
          <a:p>
            <a:pPr marL="0" indent="0">
              <a:buNone/>
            </a:pPr>
            <a:endParaRPr lang="en-GB" dirty="0"/>
          </a:p>
        </p:txBody>
      </p:sp>
      <p:sp>
        <p:nvSpPr>
          <p:cNvPr id="2" name="Zástupný symbol pro obsah 1"/>
          <p:cNvSpPr>
            <a:spLocks noGrp="1"/>
          </p:cNvSpPr>
          <p:nvPr>
            <p:ph sz="quarter" idx="13"/>
          </p:nvPr>
        </p:nvSpPr>
        <p:spPr>
          <a:xfrm>
            <a:off x="365760" y="1412776"/>
            <a:ext cx="4173536" cy="5040560"/>
          </a:xfrm>
        </p:spPr>
        <p:txBody>
          <a:bodyPr>
            <a:normAutofit fontScale="85000" lnSpcReduction="10000"/>
          </a:bodyPr>
          <a:lstStyle/>
          <a:p>
            <a:pPr marL="174625" lvl="0" indent="-174625" fontAlgn="base">
              <a:spcBef>
                <a:spcPct val="0"/>
              </a:spcBef>
              <a:spcAft>
                <a:spcPct val="0"/>
              </a:spcAft>
              <a:buClr>
                <a:srgbClr val="808080"/>
              </a:buClr>
              <a:buNone/>
            </a:pPr>
            <a:r>
              <a:rPr lang="cs-CZ" sz="2000" b="1" dirty="0">
                <a:latin typeface="Arial" pitchFamily="34" charset="0"/>
                <a:cs typeface="Arial" pitchFamily="34" charset="0"/>
              </a:rPr>
              <a:t>Závod Jílové</a:t>
            </a:r>
          </a:p>
          <a:p>
            <a:pPr marL="0" lvl="0" indent="-174625" fontAlgn="base">
              <a:spcBef>
                <a:spcPct val="0"/>
              </a:spcBef>
              <a:spcAft>
                <a:spcPct val="0"/>
              </a:spcAft>
              <a:buClr>
                <a:srgbClr val="808080"/>
              </a:buClr>
              <a:buNone/>
            </a:pPr>
            <a:r>
              <a:rPr lang="cs-CZ" sz="2000" dirty="0">
                <a:latin typeface="Arial" pitchFamily="34" charset="0"/>
                <a:cs typeface="Arial" pitchFamily="34" charset="0"/>
              </a:rPr>
              <a:t>Závod Jílové se nachází v katastrálním území Martiněves u Děčína. Areál závodu dělí místní komunikace a Jílovský potok. Uzemní hranice závodu Jílové je na mapě zvýrazněna červeně a je zároveň hranicí rozsahu EMS (obr. 5). Závod Jílové se nachází celou plochou v ptačí oblasti - Labské pískovce a vzdálen je cca 484 m od evropsky významné lokality - Jílové u Děčína-škola (soustava NATURA 2000). Umístění vzhledem k zvláště chráněným územím ČR je patrné z mapy (obr. 6). </a:t>
            </a: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r>
              <a:rPr lang="cs-CZ" sz="1000" dirty="0">
                <a:latin typeface="Arial" pitchFamily="34" charset="0"/>
                <a:cs typeface="Arial" pitchFamily="34" charset="0"/>
              </a:rPr>
              <a:t>	</a:t>
            </a:r>
          </a:p>
          <a:p>
            <a:pPr marL="174625" lvl="0" indent="-174625" fontAlgn="base">
              <a:spcBef>
                <a:spcPct val="0"/>
              </a:spcBef>
              <a:spcAft>
                <a:spcPct val="0"/>
              </a:spcAft>
              <a:buClr>
                <a:srgbClr val="808080"/>
              </a:buClr>
              <a:buNone/>
            </a:pPr>
            <a:r>
              <a:rPr lang="cs-CZ" sz="1000" dirty="0">
                <a:latin typeface="Arial" pitchFamily="34" charset="0"/>
                <a:cs typeface="Arial" pitchFamily="34" charset="0"/>
              </a:rPr>
              <a:t>Obr. 5 umístění závodu Jílové</a:t>
            </a:r>
          </a:p>
          <a:p>
            <a:endParaRPr lang="cs-CZ" dirty="0"/>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00352" cy="690880"/>
          </a:xfrm>
          <a:prstGeom prst="rect">
            <a:avLst/>
          </a:prstGeom>
        </p:spPr>
      </p:pic>
      <p:pic>
        <p:nvPicPr>
          <p:cNvPr id="7" name="Zástupný symbol pro obrázek 7"/>
          <p:cNvPicPr>
            <a:picLocks noChangeAspect="1"/>
          </p:cNvPicPr>
          <p:nvPr/>
        </p:nvPicPr>
        <p:blipFill>
          <a:blip r:embed="rId3"/>
          <a:stretch>
            <a:fillRect/>
          </a:stretch>
        </p:blipFill>
        <p:spPr>
          <a:xfrm>
            <a:off x="4521226" y="2134672"/>
            <a:ext cx="4023709" cy="2798307"/>
          </a:xfrm>
          <a:prstGeom prst="rect">
            <a:avLst/>
          </a:prstGeom>
        </p:spPr>
      </p:pic>
      <p:pic>
        <p:nvPicPr>
          <p:cNvPr id="9" name="Obráze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4785650"/>
            <a:ext cx="2949740" cy="1340513"/>
          </a:xfrm>
          <a:prstGeom prst="rect">
            <a:avLst/>
          </a:prstGeom>
        </p:spPr>
      </p:pic>
    </p:spTree>
    <p:extLst>
      <p:ext uri="{BB962C8B-B14F-4D97-AF65-F5344CB8AC3E}">
        <p14:creationId xmlns:p14="http://schemas.microsoft.com/office/powerpoint/2010/main" val="506100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00352" cy="690880"/>
          </a:xfrm>
          <a:prstGeom prst="rect">
            <a:avLst/>
          </a:prstGeom>
        </p:spPr>
      </p:pic>
      <p:sp>
        <p:nvSpPr>
          <p:cNvPr id="7171" name="Zástupný symbol pro číslo snímku 5"/>
          <p:cNvSpPr>
            <a:spLocks noGrp="1"/>
          </p:cNvSpPr>
          <p:nvPr>
            <p:ph type="sldNum" sz="quarter" idx="12"/>
          </p:nvPr>
        </p:nvSpPr>
        <p:spPr/>
        <p:txBody>
          <a:bodyPr/>
          <a:lstStyle/>
          <a:p>
            <a:pPr>
              <a:defRPr/>
            </a:pPr>
            <a:fld id="{A05038EC-4AA7-4922-B13B-F86C227357B6}" type="slidenum">
              <a:rPr lang="sv-SE" smtClean="0"/>
              <a:pPr>
                <a:defRPr/>
              </a:pPr>
              <a:t>6</a:t>
            </a:fld>
            <a:endParaRPr lang="sv-SE"/>
          </a:p>
        </p:txBody>
      </p:sp>
      <p:sp>
        <p:nvSpPr>
          <p:cNvPr id="7172" name="Rectangle 2"/>
          <p:cNvSpPr>
            <a:spLocks noGrp="1" noChangeArrowheads="1"/>
          </p:cNvSpPr>
          <p:nvPr>
            <p:ph type="title"/>
          </p:nvPr>
        </p:nvSpPr>
        <p:spPr>
          <a:xfrm>
            <a:off x="467544" y="345440"/>
            <a:ext cx="8229600" cy="980728"/>
          </a:xfrm>
        </p:spPr>
        <p:txBody>
          <a:bodyPr/>
          <a:lstStyle/>
          <a:p>
            <a:r>
              <a:rPr lang="cs-CZ" sz="3600" kern="0" dirty="0">
                <a:solidFill>
                  <a:srgbClr val="003772"/>
                </a:solidFill>
                <a:effectLst/>
                <a:latin typeface="Arial"/>
              </a:rPr>
              <a:t>Kritéria environmentálního profilu</a:t>
            </a:r>
          </a:p>
        </p:txBody>
      </p:sp>
      <p:sp>
        <p:nvSpPr>
          <p:cNvPr id="7173" name="Rectangle 3"/>
          <p:cNvSpPr>
            <a:spLocks noGrp="1" noChangeArrowheads="1"/>
          </p:cNvSpPr>
          <p:nvPr>
            <p:ph type="body" idx="1"/>
          </p:nvPr>
        </p:nvSpPr>
        <p:spPr>
          <a:xfrm>
            <a:off x="387350" y="1565274"/>
            <a:ext cx="7862888" cy="4947285"/>
          </a:xfrm>
        </p:spPr>
        <p:txBody>
          <a:bodyPr>
            <a:normAutofit/>
          </a:bodyPr>
          <a:lstStyle/>
          <a:p>
            <a:pPr eaLnBrk="1" hangingPunct="1">
              <a:lnSpc>
                <a:spcPct val="100000"/>
              </a:lnSpc>
              <a:spcBef>
                <a:spcPts val="350"/>
              </a:spcBef>
              <a:buFont typeface="Wingdings" pitchFamily="2" charset="2"/>
              <a:buNone/>
            </a:pPr>
            <a:r>
              <a:rPr lang="cs-CZ" sz="2000" b="1" u="sng" dirty="0">
                <a:solidFill>
                  <a:schemeClr val="accent1"/>
                </a:solidFill>
                <a:latin typeface="Arial" pitchFamily="34" charset="0"/>
                <a:cs typeface="Arial" pitchFamily="34" charset="0"/>
              </a:rPr>
              <a:t>Úvod</a:t>
            </a:r>
          </a:p>
          <a:p>
            <a:pPr algn="just" eaLnBrk="1" hangingPunct="1">
              <a:lnSpc>
                <a:spcPct val="100000"/>
              </a:lnSpc>
              <a:spcBef>
                <a:spcPts val="350"/>
              </a:spcBef>
              <a:buFont typeface="Wingdings" pitchFamily="2" charset="2"/>
              <a:buNone/>
            </a:pPr>
            <a:endParaRPr lang="cs-CZ" sz="2000" b="1" u="sng" dirty="0">
              <a:solidFill>
                <a:schemeClr val="accent1"/>
              </a:solidFill>
              <a:latin typeface="Arial" pitchFamily="34" charset="0"/>
              <a:cs typeface="Arial" pitchFamily="34" charset="0"/>
            </a:endParaRPr>
          </a:p>
          <a:p>
            <a:pPr marL="0" indent="0" algn="just" eaLnBrk="1" hangingPunct="1">
              <a:lnSpc>
                <a:spcPct val="100000"/>
              </a:lnSpc>
              <a:spcBef>
                <a:spcPts val="350"/>
              </a:spcBef>
              <a:buFont typeface="Wingdings" pitchFamily="2" charset="2"/>
              <a:buNone/>
            </a:pPr>
            <a:r>
              <a:rPr lang="cs-CZ" sz="1800" dirty="0">
                <a:latin typeface="Arial" pitchFamily="34" charset="0"/>
                <a:cs typeface="Arial" pitchFamily="34" charset="0"/>
              </a:rPr>
              <a:t>Environmentální profil za rok 2021 je hodnocen pro závody Jílové a Boletice.</a:t>
            </a:r>
          </a:p>
          <a:p>
            <a:pPr marL="0" indent="0" algn="just" eaLnBrk="1" hangingPunct="1">
              <a:lnSpc>
                <a:spcPct val="100000"/>
              </a:lnSpc>
              <a:spcBef>
                <a:spcPts val="350"/>
              </a:spcBef>
              <a:buFont typeface="Wingdings" pitchFamily="2" charset="2"/>
              <a:buNone/>
            </a:pPr>
            <a:endParaRPr lang="cs-CZ" sz="1800" dirty="0">
              <a:latin typeface="Arial" pitchFamily="34" charset="0"/>
              <a:cs typeface="Arial" pitchFamily="34" charset="0"/>
            </a:endParaRPr>
          </a:p>
          <a:p>
            <a:pPr marL="0" indent="0" algn="just" eaLnBrk="1" hangingPunct="1">
              <a:lnSpc>
                <a:spcPct val="100000"/>
              </a:lnSpc>
              <a:spcBef>
                <a:spcPts val="350"/>
              </a:spcBef>
              <a:buFont typeface="Wingdings" pitchFamily="2" charset="2"/>
              <a:buNone/>
            </a:pPr>
            <a:r>
              <a:rPr lang="cs-CZ" sz="1800" dirty="0">
                <a:latin typeface="Arial" pitchFamily="34" charset="0"/>
                <a:cs typeface="Arial" pitchFamily="34" charset="0"/>
              </a:rPr>
              <a:t>Všechny číselné hodnoty jednotlivých kritérií a ukazatelů vývoje Environmentálního profilu byly vztaženy na jednotku prodané produkce vyjádřené v tisících metrech čtverečních. Uvedeny jsou meziroční rozdíly sledovaných kritérií a ukazatelů, vyjádřené v procentech.</a:t>
            </a:r>
          </a:p>
          <a:p>
            <a:pPr algn="just" eaLnBrk="1" hangingPunct="1">
              <a:lnSpc>
                <a:spcPct val="100000"/>
              </a:lnSpc>
              <a:spcBef>
                <a:spcPts val="350"/>
              </a:spcBef>
              <a:buFont typeface="Wingdings" pitchFamily="2" charset="2"/>
              <a:buNone/>
            </a:pPr>
            <a:endParaRPr lang="cs-CZ" sz="1800" dirty="0">
              <a:latin typeface="Arial" pitchFamily="34" charset="0"/>
              <a:cs typeface="Arial" pitchFamily="34" charset="0"/>
            </a:endParaRPr>
          </a:p>
          <a:p>
            <a:pPr algn="just">
              <a:spcBef>
                <a:spcPts val="350"/>
              </a:spcBef>
              <a:buNone/>
            </a:pPr>
            <a:r>
              <a:rPr lang="cs-CZ" sz="1800" dirty="0">
                <a:latin typeface="Arial" pitchFamily="34" charset="0"/>
                <a:cs typeface="Arial" pitchFamily="34" charset="0"/>
              </a:rPr>
              <a:t>Hodnoty produkce za rok 2021:   </a:t>
            </a:r>
          </a:p>
          <a:p>
            <a:pPr algn="just">
              <a:spcBef>
                <a:spcPts val="350"/>
              </a:spcBef>
              <a:buNone/>
            </a:pPr>
            <a:r>
              <a:rPr lang="cs-CZ" sz="1800" dirty="0">
                <a:latin typeface="Arial" pitchFamily="34" charset="0"/>
                <a:cs typeface="Arial" pitchFamily="34" charset="0"/>
              </a:rPr>
              <a:t>				Boletice   129 667 tis m</a:t>
            </a:r>
            <a:r>
              <a:rPr lang="cs-CZ" sz="1800" baseline="30000" dirty="0">
                <a:latin typeface="Arial" pitchFamily="34" charset="0"/>
                <a:cs typeface="Arial" pitchFamily="34" charset="0"/>
              </a:rPr>
              <a:t>2</a:t>
            </a:r>
            <a:endParaRPr lang="cs-CZ" sz="1800" dirty="0">
              <a:latin typeface="Arial" pitchFamily="34" charset="0"/>
              <a:cs typeface="Arial" pitchFamily="34" charset="0"/>
            </a:endParaRPr>
          </a:p>
          <a:p>
            <a:pPr algn="just">
              <a:spcBef>
                <a:spcPts val="350"/>
              </a:spcBef>
              <a:buNone/>
            </a:pPr>
            <a:r>
              <a:rPr lang="cs-CZ" sz="1800" dirty="0"/>
              <a:t>			            	</a:t>
            </a:r>
            <a:r>
              <a:rPr lang="cs-CZ" sz="1800" dirty="0">
                <a:latin typeface="Arial" pitchFamily="34" charset="0"/>
                <a:cs typeface="Arial" pitchFamily="34" charset="0"/>
              </a:rPr>
              <a:t>Jílové        30 416 tis m</a:t>
            </a:r>
            <a:r>
              <a:rPr lang="cs-CZ" sz="1800" baseline="30000" dirty="0">
                <a:latin typeface="Arial" pitchFamily="34" charset="0"/>
                <a:cs typeface="Arial" pitchFamily="34" charset="0"/>
              </a:rPr>
              <a:t>2</a:t>
            </a:r>
            <a:endParaRPr lang="cs-CZ" sz="1800" dirty="0">
              <a:latin typeface="Arial" pitchFamily="34" charset="0"/>
              <a:cs typeface="Arial" pitchFamily="34" charset="0"/>
            </a:endParaRPr>
          </a:p>
          <a:p>
            <a:pPr algn="just">
              <a:spcBef>
                <a:spcPts val="350"/>
              </a:spcBef>
              <a:buNone/>
            </a:pPr>
            <a:endParaRPr lang="cs-CZ" sz="2000" dirty="0">
              <a:latin typeface="Arial" pitchFamily="34" charset="0"/>
              <a:cs typeface="Arial" pitchFamily="34" charset="0"/>
            </a:endParaRPr>
          </a:p>
          <a:p>
            <a:pPr algn="just" eaLnBrk="1" hangingPunct="1">
              <a:lnSpc>
                <a:spcPct val="100000"/>
              </a:lnSpc>
              <a:spcBef>
                <a:spcPts val="350"/>
              </a:spcBef>
              <a:buFont typeface="Wingdings" pitchFamily="2" charset="2"/>
              <a:buNone/>
            </a:pPr>
            <a:endParaRPr lang="cs-CZ" sz="1100" dirty="0"/>
          </a:p>
          <a:p>
            <a:pPr algn="just" eaLnBrk="1" hangingPunct="1">
              <a:lnSpc>
                <a:spcPct val="100000"/>
              </a:lnSpc>
              <a:spcBef>
                <a:spcPts val="350"/>
              </a:spcBef>
              <a:buFont typeface="Wingdings" pitchFamily="2" charset="2"/>
              <a:buNone/>
            </a:pPr>
            <a:endParaRPr lang="cs-CZ" sz="1100" dirty="0"/>
          </a:p>
          <a:p>
            <a:pPr algn="just" eaLnBrk="1" hangingPunct="1">
              <a:lnSpc>
                <a:spcPct val="100000"/>
              </a:lnSpc>
              <a:spcBef>
                <a:spcPts val="350"/>
              </a:spcBef>
              <a:buFont typeface="Wingdings" pitchFamily="2" charset="2"/>
              <a:buNone/>
            </a:pPr>
            <a:endParaRPr lang="cs-CZ" sz="1600" dirty="0"/>
          </a:p>
          <a:p>
            <a:pPr algn="just" eaLnBrk="1" hangingPunct="1">
              <a:lnSpc>
                <a:spcPct val="100000"/>
              </a:lnSpc>
              <a:spcBef>
                <a:spcPts val="350"/>
              </a:spcBef>
              <a:buFont typeface="Wingdings" pitchFamily="2" charset="2"/>
              <a:buNone/>
            </a:pPr>
            <a:endParaRPr lang="cs-CZ" sz="1200" dirty="0"/>
          </a:p>
        </p:txBody>
      </p:sp>
      <p:pic>
        <p:nvPicPr>
          <p:cNvPr id="8" name="Obrázek 7">
            <a:extLst>
              <a:ext uri="{FF2B5EF4-FFF2-40B4-BE49-F238E27FC236}">
                <a16:creationId xmlns:a16="http://schemas.microsoft.com/office/drawing/2014/main" id="{12A59D99-F77E-4AD8-A511-FA516699D1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34" y="6202016"/>
            <a:ext cx="1709414" cy="655983"/>
          </a:xfrm>
          <a:prstGeom prst="rect">
            <a:avLst/>
          </a:prstGeom>
        </p:spPr>
      </p:pic>
    </p:spTree>
    <p:extLst>
      <p:ext uri="{BB962C8B-B14F-4D97-AF65-F5344CB8AC3E}">
        <p14:creationId xmlns:p14="http://schemas.microsoft.com/office/powerpoint/2010/main" val="160348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adpis 13"/>
          <p:cNvSpPr>
            <a:spLocks noGrp="1"/>
          </p:cNvSpPr>
          <p:nvPr>
            <p:ph type="title"/>
          </p:nvPr>
        </p:nvSpPr>
        <p:spPr>
          <a:xfrm>
            <a:off x="601216" y="116632"/>
            <a:ext cx="8229600" cy="432048"/>
          </a:xfrm>
        </p:spPr>
        <p:txBody>
          <a:bodyPr>
            <a:noAutofit/>
          </a:bodyPr>
          <a:lstStyle/>
          <a:p>
            <a:r>
              <a:rPr lang="en-GB" sz="1800" kern="0" dirty="0" err="1">
                <a:solidFill>
                  <a:srgbClr val="003772"/>
                </a:solidFill>
                <a:effectLst/>
                <a:latin typeface="Arial"/>
              </a:rPr>
              <a:t>Kritéria</a:t>
            </a:r>
            <a:r>
              <a:rPr lang="en-GB" sz="1800" kern="0" dirty="0">
                <a:solidFill>
                  <a:srgbClr val="003772"/>
                </a:solidFill>
                <a:effectLst/>
                <a:latin typeface="Arial"/>
              </a:rPr>
              <a:t> </a:t>
            </a:r>
            <a:r>
              <a:rPr lang="en-GB" sz="1800" kern="0" dirty="0" err="1">
                <a:solidFill>
                  <a:srgbClr val="003772"/>
                </a:solidFill>
                <a:effectLst/>
                <a:latin typeface="Arial"/>
              </a:rPr>
              <a:t>environmentálního</a:t>
            </a:r>
            <a:r>
              <a:rPr lang="en-GB" sz="1800" kern="0" dirty="0">
                <a:solidFill>
                  <a:srgbClr val="003772"/>
                </a:solidFill>
                <a:effectLst/>
                <a:latin typeface="Arial"/>
              </a:rPr>
              <a:t> </a:t>
            </a:r>
            <a:r>
              <a:rPr lang="en-GB" sz="1800" kern="0" dirty="0" err="1">
                <a:solidFill>
                  <a:srgbClr val="003772"/>
                </a:solidFill>
                <a:effectLst/>
                <a:latin typeface="Arial"/>
              </a:rPr>
              <a:t>profilu</a:t>
            </a:r>
            <a:r>
              <a:rPr lang="cs-CZ" sz="1800" kern="0" dirty="0">
                <a:solidFill>
                  <a:srgbClr val="003772"/>
                </a:solidFill>
                <a:effectLst/>
                <a:latin typeface="Arial"/>
              </a:rPr>
              <a:t>  závod Jílové</a:t>
            </a:r>
            <a:r>
              <a:rPr lang="en-GB" sz="1800" kern="0" dirty="0">
                <a:solidFill>
                  <a:srgbClr val="003772"/>
                </a:solidFill>
                <a:effectLst/>
                <a:latin typeface="Arial"/>
              </a:rPr>
              <a:t> </a:t>
            </a:r>
          </a:p>
        </p:txBody>
      </p:sp>
      <p:sp>
        <p:nvSpPr>
          <p:cNvPr id="2" name="Zástupný symbol pro obsah 1"/>
          <p:cNvSpPr>
            <a:spLocks noGrp="1"/>
          </p:cNvSpPr>
          <p:nvPr>
            <p:ph idx="1"/>
          </p:nvPr>
        </p:nvSpPr>
        <p:spPr>
          <a:xfrm>
            <a:off x="457200" y="548680"/>
            <a:ext cx="8229600" cy="6192688"/>
          </a:xfrm>
        </p:spPr>
        <p:txBody>
          <a:bodyPr>
            <a:normAutofit fontScale="25000" lnSpcReduction="20000"/>
          </a:bodyPr>
          <a:lstStyle/>
          <a:p>
            <a:pPr>
              <a:spcBef>
                <a:spcPts val="350"/>
              </a:spcBef>
              <a:buNone/>
            </a:pPr>
            <a:r>
              <a:rPr lang="en-GB" sz="9600" u="sng" dirty="0" err="1">
                <a:solidFill>
                  <a:schemeClr val="accent1"/>
                </a:solidFill>
                <a:latin typeface="Arial" pitchFamily="34" charset="0"/>
                <a:cs typeface="Arial" pitchFamily="34" charset="0"/>
              </a:rPr>
              <a:t>Spotřeba</a:t>
            </a:r>
            <a:r>
              <a:rPr lang="en-GB" sz="9600" u="sng" dirty="0">
                <a:solidFill>
                  <a:schemeClr val="accent1"/>
                </a:solidFill>
                <a:latin typeface="Arial" pitchFamily="34" charset="0"/>
                <a:cs typeface="Arial" pitchFamily="34" charset="0"/>
              </a:rPr>
              <a:t> </a:t>
            </a:r>
            <a:r>
              <a:rPr lang="en-GB" sz="9600" u="sng" dirty="0" err="1">
                <a:solidFill>
                  <a:schemeClr val="accent1"/>
                </a:solidFill>
                <a:latin typeface="Arial" pitchFamily="34" charset="0"/>
                <a:cs typeface="Arial" pitchFamily="34" charset="0"/>
              </a:rPr>
              <a:t>základních</a:t>
            </a:r>
            <a:r>
              <a:rPr lang="en-GB" sz="9600" u="sng" dirty="0">
                <a:solidFill>
                  <a:schemeClr val="accent1"/>
                </a:solidFill>
                <a:latin typeface="Arial" pitchFamily="34" charset="0"/>
                <a:cs typeface="Arial" pitchFamily="34" charset="0"/>
              </a:rPr>
              <a:t> </a:t>
            </a:r>
            <a:r>
              <a:rPr lang="en-GB" sz="9600" u="sng" dirty="0" err="1">
                <a:solidFill>
                  <a:schemeClr val="accent1"/>
                </a:solidFill>
                <a:latin typeface="Arial" pitchFamily="34" charset="0"/>
                <a:cs typeface="Arial" pitchFamily="34" charset="0"/>
              </a:rPr>
              <a:t>surovin</a:t>
            </a:r>
            <a:r>
              <a:rPr lang="en-GB" sz="9600" u="sng" dirty="0">
                <a:solidFill>
                  <a:schemeClr val="accent1"/>
                </a:solidFill>
                <a:latin typeface="Arial" pitchFamily="34" charset="0"/>
                <a:cs typeface="Arial" pitchFamily="34" charset="0"/>
              </a:rPr>
              <a:t> a </a:t>
            </a:r>
            <a:r>
              <a:rPr lang="en-GB" sz="9600" u="sng" dirty="0" err="1">
                <a:solidFill>
                  <a:schemeClr val="accent1"/>
                </a:solidFill>
                <a:latin typeface="Arial" pitchFamily="34" charset="0"/>
                <a:cs typeface="Arial" pitchFamily="34" charset="0"/>
              </a:rPr>
              <a:t>materiálů</a:t>
            </a:r>
            <a:endParaRPr lang="cs-CZ" sz="96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marL="1165225" indent="93663">
              <a:spcBef>
                <a:spcPts val="350"/>
              </a:spcBef>
              <a:buNone/>
            </a:pPr>
            <a:r>
              <a:rPr lang="cs-CZ" sz="4400" i="1" dirty="0">
                <a:latin typeface="Arial" pitchFamily="34" charset="0"/>
                <a:cs typeface="Arial" pitchFamily="34" charset="0"/>
              </a:rPr>
              <a:t>*Všechny číselné hodnoty jednotlivých kritérií a ukazatelů vývoje environmentálního profilu byly vztaženy na jednotku prodané produkce vyjádřené v tisících metrech čtverečních. Uvedeny jsou meziroční rozdíly sledovaných kritérií a ukazatelů vyjádřené v %</a:t>
            </a:r>
          </a:p>
          <a:p>
            <a:pPr>
              <a:spcBef>
                <a:spcPts val="350"/>
              </a:spcBef>
              <a:buNone/>
            </a:pPr>
            <a:endParaRPr lang="cs-CZ" sz="4400" i="1" dirty="0">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lvl="0" algn="just">
              <a:spcBef>
                <a:spcPts val="350"/>
              </a:spcBef>
              <a:buNone/>
            </a:pPr>
            <a:r>
              <a:rPr lang="cs-CZ" sz="3400" i="1" dirty="0">
                <a:solidFill>
                  <a:srgbClr val="6076B4"/>
                </a:solidFill>
                <a:latin typeface="Arial" pitchFamily="34" charset="0"/>
                <a:cs typeface="Arial" pitchFamily="34" charset="0"/>
              </a:rPr>
              <a:t>*</a:t>
            </a: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lgn="just">
              <a:spcBef>
                <a:spcPts val="350"/>
              </a:spcBef>
              <a:buNone/>
            </a:pPr>
            <a:r>
              <a:rPr lang="cs-CZ" i="1" dirty="0">
                <a:solidFill>
                  <a:schemeClr val="accent1"/>
                </a:solidFill>
                <a:latin typeface="Arial" pitchFamily="34" charset="0"/>
                <a:cs typeface="Arial" pitchFamily="34" charset="0"/>
              </a:rPr>
              <a:t>                                </a:t>
            </a:r>
          </a:p>
          <a:p>
            <a:pPr algn="just">
              <a:spcBef>
                <a:spcPts val="350"/>
              </a:spcBef>
              <a:buNone/>
            </a:pPr>
            <a:endParaRPr lang="cs-CZ" i="1" dirty="0">
              <a:solidFill>
                <a:schemeClr val="accent1"/>
              </a:solidFill>
              <a:latin typeface="Arial" pitchFamily="34" charset="0"/>
              <a:cs typeface="Arial" pitchFamily="34" charset="0"/>
            </a:endParaRPr>
          </a:p>
          <a:p>
            <a:pPr algn="just">
              <a:spcBef>
                <a:spcPts val="350"/>
              </a:spcBef>
              <a:buNone/>
            </a:pPr>
            <a:endParaRPr lang="cs-CZ" i="1" dirty="0">
              <a:solidFill>
                <a:schemeClr val="accent1"/>
              </a:solidFill>
              <a:latin typeface="Arial" pitchFamily="34" charset="0"/>
              <a:cs typeface="Arial" pitchFamily="34" charset="0"/>
            </a:endParaRPr>
          </a:p>
          <a:p>
            <a:pPr algn="just">
              <a:spcBef>
                <a:spcPts val="350"/>
              </a:spcBef>
              <a:buNone/>
            </a:pPr>
            <a:endParaRPr lang="cs-CZ" i="1" dirty="0">
              <a:solidFill>
                <a:schemeClr val="accent1"/>
              </a:solidFill>
              <a:latin typeface="Arial" pitchFamily="34" charset="0"/>
              <a:cs typeface="Arial" pitchFamily="34" charset="0"/>
            </a:endParaRPr>
          </a:p>
          <a:p>
            <a:pPr algn="just">
              <a:spcBef>
                <a:spcPts val="350"/>
              </a:spcBef>
              <a:buNone/>
            </a:pPr>
            <a:endParaRPr lang="cs-CZ" i="1" dirty="0">
              <a:solidFill>
                <a:schemeClr val="accent1"/>
              </a:solidFill>
              <a:latin typeface="Arial" pitchFamily="34" charset="0"/>
              <a:cs typeface="Arial" pitchFamily="34" charset="0"/>
            </a:endParaRPr>
          </a:p>
          <a:p>
            <a:pPr>
              <a:spcBef>
                <a:spcPts val="350"/>
              </a:spcBef>
              <a:buNone/>
            </a:pPr>
            <a:endParaRPr lang="cs-CZ" sz="4800" dirty="0">
              <a:solidFill>
                <a:schemeClr val="accent1"/>
              </a:solidFill>
            </a:endParaRPr>
          </a:p>
          <a:p>
            <a:endParaRPr lang="cs-CZ" dirty="0"/>
          </a:p>
        </p:txBody>
      </p:sp>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67120"/>
            <a:ext cx="1800352" cy="690880"/>
          </a:xfrm>
          <a:prstGeom prst="rect">
            <a:avLst/>
          </a:prstGeom>
        </p:spPr>
      </p:pic>
      <p:pic>
        <p:nvPicPr>
          <p:cNvPr id="6" name="Obrázek 5">
            <a:extLst>
              <a:ext uri="{FF2B5EF4-FFF2-40B4-BE49-F238E27FC236}">
                <a16:creationId xmlns:a16="http://schemas.microsoft.com/office/drawing/2014/main" id="{DA1585EE-83A6-4F67-A2E7-B172DF69CAE9}"/>
              </a:ext>
            </a:extLst>
          </p:cNvPr>
          <p:cNvPicPr>
            <a:picLocks noChangeAspect="1"/>
          </p:cNvPicPr>
          <p:nvPr/>
        </p:nvPicPr>
        <p:blipFill>
          <a:blip r:embed="rId4"/>
          <a:stretch>
            <a:fillRect/>
          </a:stretch>
        </p:blipFill>
        <p:spPr>
          <a:xfrm>
            <a:off x="346793" y="2558818"/>
            <a:ext cx="3920538" cy="1791793"/>
          </a:xfrm>
          <a:prstGeom prst="rect">
            <a:avLst/>
          </a:prstGeom>
        </p:spPr>
      </p:pic>
      <p:pic>
        <p:nvPicPr>
          <p:cNvPr id="7" name="Obrázek 6">
            <a:extLst>
              <a:ext uri="{FF2B5EF4-FFF2-40B4-BE49-F238E27FC236}">
                <a16:creationId xmlns:a16="http://schemas.microsoft.com/office/drawing/2014/main" id="{A4A917DD-78E8-41E6-A520-854E69F83485}"/>
              </a:ext>
            </a:extLst>
          </p:cNvPr>
          <p:cNvPicPr>
            <a:picLocks noChangeAspect="1"/>
          </p:cNvPicPr>
          <p:nvPr/>
        </p:nvPicPr>
        <p:blipFill>
          <a:blip r:embed="rId5"/>
          <a:stretch>
            <a:fillRect/>
          </a:stretch>
        </p:blipFill>
        <p:spPr>
          <a:xfrm>
            <a:off x="4921877" y="2587589"/>
            <a:ext cx="3503262" cy="1734249"/>
          </a:xfrm>
          <a:prstGeom prst="rect">
            <a:avLst/>
          </a:prstGeom>
        </p:spPr>
      </p:pic>
      <p:pic>
        <p:nvPicPr>
          <p:cNvPr id="3" name="Obrázek 2">
            <a:extLst>
              <a:ext uri="{FF2B5EF4-FFF2-40B4-BE49-F238E27FC236}">
                <a16:creationId xmlns:a16="http://schemas.microsoft.com/office/drawing/2014/main" id="{5544C3B2-79AF-41CF-84D3-5576FC026E8A}"/>
              </a:ext>
            </a:extLst>
          </p:cNvPr>
          <p:cNvPicPr>
            <a:picLocks noChangeAspect="1"/>
          </p:cNvPicPr>
          <p:nvPr/>
        </p:nvPicPr>
        <p:blipFill>
          <a:blip r:embed="rId6"/>
          <a:stretch>
            <a:fillRect/>
          </a:stretch>
        </p:blipFill>
        <p:spPr>
          <a:xfrm>
            <a:off x="2800495" y="4484377"/>
            <a:ext cx="4242763" cy="1749311"/>
          </a:xfrm>
          <a:prstGeom prst="rect">
            <a:avLst/>
          </a:prstGeom>
        </p:spPr>
      </p:pic>
      <p:pic>
        <p:nvPicPr>
          <p:cNvPr id="5" name="Obrázek 4">
            <a:extLst>
              <a:ext uri="{FF2B5EF4-FFF2-40B4-BE49-F238E27FC236}">
                <a16:creationId xmlns:a16="http://schemas.microsoft.com/office/drawing/2014/main" id="{A8371D8D-D996-4A36-AAEE-9389D4D0DC0F}"/>
              </a:ext>
            </a:extLst>
          </p:cNvPr>
          <p:cNvPicPr>
            <a:picLocks noChangeAspect="1"/>
          </p:cNvPicPr>
          <p:nvPr/>
        </p:nvPicPr>
        <p:blipFill>
          <a:blip r:embed="rId7"/>
          <a:stretch>
            <a:fillRect/>
          </a:stretch>
        </p:blipFill>
        <p:spPr>
          <a:xfrm>
            <a:off x="860109" y="1135487"/>
            <a:ext cx="7096125" cy="12668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adpis 13"/>
          <p:cNvSpPr>
            <a:spLocks noGrp="1"/>
          </p:cNvSpPr>
          <p:nvPr>
            <p:ph type="title"/>
          </p:nvPr>
        </p:nvSpPr>
        <p:spPr>
          <a:xfrm>
            <a:off x="457200" y="0"/>
            <a:ext cx="8229600" cy="620688"/>
          </a:xfrm>
        </p:spPr>
        <p:txBody>
          <a:bodyPr>
            <a:noAutofit/>
          </a:bodyPr>
          <a:lstStyle/>
          <a:p>
            <a:r>
              <a:rPr lang="cs-CZ" sz="1800" kern="0" dirty="0">
                <a:solidFill>
                  <a:srgbClr val="003772"/>
                </a:solidFill>
                <a:effectLst/>
                <a:latin typeface="Arial"/>
              </a:rPr>
              <a:t>Kritéria environmentálního profilu  závod Jílové</a:t>
            </a:r>
            <a:r>
              <a:rPr lang="en-GB" sz="1800" kern="0" dirty="0">
                <a:solidFill>
                  <a:srgbClr val="003772"/>
                </a:solidFill>
                <a:effectLst/>
                <a:latin typeface="Arial"/>
              </a:rPr>
              <a:t> </a:t>
            </a:r>
          </a:p>
        </p:txBody>
      </p:sp>
      <p:sp>
        <p:nvSpPr>
          <p:cNvPr id="2" name="Zástupný symbol pro obsah 1"/>
          <p:cNvSpPr>
            <a:spLocks noGrp="1"/>
          </p:cNvSpPr>
          <p:nvPr>
            <p:ph idx="1"/>
          </p:nvPr>
        </p:nvSpPr>
        <p:spPr>
          <a:xfrm>
            <a:off x="457200" y="620688"/>
            <a:ext cx="8229600" cy="5688632"/>
          </a:xfrm>
        </p:spPr>
        <p:txBody>
          <a:bodyPr>
            <a:normAutofit fontScale="47500" lnSpcReduction="20000"/>
          </a:bodyPr>
          <a:lstStyle/>
          <a:p>
            <a:pPr>
              <a:spcBef>
                <a:spcPts val="350"/>
              </a:spcBef>
              <a:buNone/>
            </a:pPr>
            <a:r>
              <a:rPr lang="en-GB" sz="4400" u="sng" dirty="0" err="1">
                <a:solidFill>
                  <a:schemeClr val="accent1"/>
                </a:solidFill>
                <a:latin typeface="Arial" pitchFamily="34" charset="0"/>
                <a:cs typeface="Arial" pitchFamily="34" charset="0"/>
              </a:rPr>
              <a:t>Spotřeba</a:t>
            </a:r>
            <a:r>
              <a:rPr lang="en-GB" sz="4400" u="sng" dirty="0">
                <a:solidFill>
                  <a:schemeClr val="accent1"/>
                </a:solidFill>
                <a:latin typeface="Arial" pitchFamily="34" charset="0"/>
                <a:cs typeface="Arial" pitchFamily="34" charset="0"/>
              </a:rPr>
              <a:t> </a:t>
            </a:r>
            <a:r>
              <a:rPr lang="cs-CZ" sz="4400" u="sng" dirty="0">
                <a:solidFill>
                  <a:schemeClr val="accent1"/>
                </a:solidFill>
                <a:latin typeface="Arial" pitchFamily="34" charset="0"/>
                <a:cs typeface="Arial" pitchFamily="34" charset="0"/>
              </a:rPr>
              <a:t>elektrické energie, zemního plynu a vody</a:t>
            </a: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r>
              <a:rPr lang="cs-CZ" sz="6000" u="sng" dirty="0">
                <a:solidFill>
                  <a:schemeClr val="accent1"/>
                </a:solidFill>
                <a:latin typeface="Arial" pitchFamily="34" charset="0"/>
                <a:cs typeface="Arial" pitchFamily="34" charset="0"/>
              </a:rPr>
              <a:t>  </a:t>
            </a:r>
            <a:endParaRPr lang="cs-CZ" sz="2400" i="1" dirty="0">
              <a:latin typeface="Arial" pitchFamily="34" charset="0"/>
              <a:cs typeface="Arial" pitchFamily="34" charset="0"/>
            </a:endParaRPr>
          </a:p>
          <a:p>
            <a:pPr marL="0" indent="0" algn="just">
              <a:spcBef>
                <a:spcPts val="350"/>
              </a:spcBef>
              <a:buNone/>
            </a:pPr>
            <a:r>
              <a:rPr lang="cs-CZ" sz="2400" i="1" dirty="0">
                <a:latin typeface="Arial" pitchFamily="34" charset="0"/>
                <a:cs typeface="Arial" pitchFamily="34" charset="0"/>
              </a:rPr>
              <a:t>*Všechny číselné hodnoty jednotlivých kritérií a ukazatelů vývoje environmentálního profilu byly vztaženy na jednotku prodané produkce vyjádřené v tisících metrech čtverečních. Uvedeny jsou meziroční rozdíly sledovaných kritérií a ukazatelů vyjádřené v %</a:t>
            </a:r>
          </a:p>
          <a:p>
            <a:pPr>
              <a:spcBef>
                <a:spcPts val="350"/>
              </a:spcBef>
              <a:buNone/>
            </a:pPr>
            <a:endParaRPr lang="cs-CZ" i="1" dirty="0">
              <a:latin typeface="Arial" pitchFamily="34" charset="0"/>
              <a:cs typeface="Arial" pitchFamily="34" charset="0"/>
            </a:endParaRPr>
          </a:p>
          <a:p>
            <a:pPr>
              <a:spcBef>
                <a:spcPts val="350"/>
              </a:spcBef>
              <a:buNone/>
            </a:pPr>
            <a:endParaRPr lang="cs-CZ" sz="4800" dirty="0">
              <a:solidFill>
                <a:schemeClr val="accent1"/>
              </a:solidFill>
            </a:endParaRPr>
          </a:p>
          <a:p>
            <a:endParaRPr lang="cs-CZ" dirty="0"/>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34" y="6202016"/>
            <a:ext cx="1709414" cy="655983"/>
          </a:xfrm>
          <a:prstGeom prst="rect">
            <a:avLst/>
          </a:prstGeom>
        </p:spPr>
      </p:pic>
      <p:pic>
        <p:nvPicPr>
          <p:cNvPr id="5" name="Obrázek 4">
            <a:extLst>
              <a:ext uri="{FF2B5EF4-FFF2-40B4-BE49-F238E27FC236}">
                <a16:creationId xmlns:a16="http://schemas.microsoft.com/office/drawing/2014/main" id="{01829776-9FD3-4141-87F5-0EAF4A7B9E63}"/>
              </a:ext>
            </a:extLst>
          </p:cNvPr>
          <p:cNvPicPr>
            <a:picLocks noChangeAspect="1"/>
          </p:cNvPicPr>
          <p:nvPr/>
        </p:nvPicPr>
        <p:blipFill>
          <a:blip r:embed="rId4"/>
          <a:stretch>
            <a:fillRect/>
          </a:stretch>
        </p:blipFill>
        <p:spPr>
          <a:xfrm>
            <a:off x="1023937" y="1154610"/>
            <a:ext cx="7096125" cy="1085850"/>
          </a:xfrm>
          <a:prstGeom prst="rect">
            <a:avLst/>
          </a:prstGeom>
        </p:spPr>
      </p:pic>
      <p:pic>
        <p:nvPicPr>
          <p:cNvPr id="6" name="Obrázek 5">
            <a:extLst>
              <a:ext uri="{FF2B5EF4-FFF2-40B4-BE49-F238E27FC236}">
                <a16:creationId xmlns:a16="http://schemas.microsoft.com/office/drawing/2014/main" id="{8AB6F71E-ACBD-4BF8-AFB6-48C5231185EA}"/>
              </a:ext>
            </a:extLst>
          </p:cNvPr>
          <p:cNvPicPr>
            <a:picLocks noChangeAspect="1"/>
          </p:cNvPicPr>
          <p:nvPr/>
        </p:nvPicPr>
        <p:blipFill>
          <a:blip r:embed="rId5"/>
          <a:stretch>
            <a:fillRect/>
          </a:stretch>
        </p:blipFill>
        <p:spPr>
          <a:xfrm>
            <a:off x="167660" y="2769363"/>
            <a:ext cx="2943888" cy="1576833"/>
          </a:xfrm>
          <a:prstGeom prst="rect">
            <a:avLst/>
          </a:prstGeom>
        </p:spPr>
      </p:pic>
      <p:pic>
        <p:nvPicPr>
          <p:cNvPr id="9" name="Obrázek 8">
            <a:extLst>
              <a:ext uri="{FF2B5EF4-FFF2-40B4-BE49-F238E27FC236}">
                <a16:creationId xmlns:a16="http://schemas.microsoft.com/office/drawing/2014/main" id="{545ECAE8-5E24-41FA-A537-F4137DC4B29D}"/>
              </a:ext>
            </a:extLst>
          </p:cNvPr>
          <p:cNvPicPr>
            <a:picLocks noChangeAspect="1"/>
          </p:cNvPicPr>
          <p:nvPr/>
        </p:nvPicPr>
        <p:blipFill>
          <a:blip r:embed="rId6"/>
          <a:stretch>
            <a:fillRect/>
          </a:stretch>
        </p:blipFill>
        <p:spPr>
          <a:xfrm>
            <a:off x="3174197" y="2769363"/>
            <a:ext cx="2795603" cy="1588491"/>
          </a:xfrm>
          <a:prstGeom prst="rect">
            <a:avLst/>
          </a:prstGeom>
        </p:spPr>
      </p:pic>
      <p:pic>
        <p:nvPicPr>
          <p:cNvPr id="11" name="Obrázek 10">
            <a:extLst>
              <a:ext uri="{FF2B5EF4-FFF2-40B4-BE49-F238E27FC236}">
                <a16:creationId xmlns:a16="http://schemas.microsoft.com/office/drawing/2014/main" id="{EC81A8BE-32A2-472E-803D-769683433A8D}"/>
              </a:ext>
            </a:extLst>
          </p:cNvPr>
          <p:cNvPicPr>
            <a:picLocks noChangeAspect="1"/>
          </p:cNvPicPr>
          <p:nvPr/>
        </p:nvPicPr>
        <p:blipFill>
          <a:blip r:embed="rId7"/>
          <a:stretch>
            <a:fillRect/>
          </a:stretch>
        </p:blipFill>
        <p:spPr>
          <a:xfrm>
            <a:off x="6095098" y="2774381"/>
            <a:ext cx="2829060" cy="1588491"/>
          </a:xfrm>
          <a:prstGeom prst="rect">
            <a:avLst/>
          </a:prstGeom>
        </p:spPr>
      </p:pic>
    </p:spTree>
    <p:extLst>
      <p:ext uri="{BB962C8B-B14F-4D97-AF65-F5344CB8AC3E}">
        <p14:creationId xmlns:p14="http://schemas.microsoft.com/office/powerpoint/2010/main" val="2036930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adpis 13"/>
          <p:cNvSpPr>
            <a:spLocks noGrp="1"/>
          </p:cNvSpPr>
          <p:nvPr>
            <p:ph type="title"/>
          </p:nvPr>
        </p:nvSpPr>
        <p:spPr>
          <a:xfrm>
            <a:off x="457200" y="0"/>
            <a:ext cx="8229600" cy="548680"/>
          </a:xfrm>
        </p:spPr>
        <p:txBody>
          <a:bodyPr>
            <a:noAutofit/>
          </a:bodyPr>
          <a:lstStyle/>
          <a:p>
            <a:r>
              <a:rPr lang="cs-CZ" sz="1800" kern="0" dirty="0">
                <a:solidFill>
                  <a:srgbClr val="003772"/>
                </a:solidFill>
                <a:effectLst/>
                <a:latin typeface="Arial"/>
              </a:rPr>
              <a:t>Kritéria environmentálního profilu závod Jílové</a:t>
            </a:r>
            <a:r>
              <a:rPr lang="en-GB" sz="1800" kern="0" dirty="0">
                <a:solidFill>
                  <a:srgbClr val="003772"/>
                </a:solidFill>
                <a:effectLst/>
                <a:latin typeface="Arial"/>
              </a:rPr>
              <a:t> </a:t>
            </a:r>
          </a:p>
        </p:txBody>
      </p:sp>
      <p:sp>
        <p:nvSpPr>
          <p:cNvPr id="2" name="Zástupný symbol pro obsah 1"/>
          <p:cNvSpPr>
            <a:spLocks noGrp="1"/>
          </p:cNvSpPr>
          <p:nvPr>
            <p:ph idx="1"/>
          </p:nvPr>
        </p:nvSpPr>
        <p:spPr>
          <a:xfrm>
            <a:off x="740593" y="572592"/>
            <a:ext cx="8229600" cy="5472608"/>
          </a:xfrm>
        </p:spPr>
        <p:txBody>
          <a:bodyPr>
            <a:normAutofit fontScale="47500" lnSpcReduction="20000"/>
          </a:bodyPr>
          <a:lstStyle/>
          <a:p>
            <a:pPr>
              <a:spcBef>
                <a:spcPts val="350"/>
              </a:spcBef>
              <a:buNone/>
            </a:pPr>
            <a:r>
              <a:rPr lang="cs-CZ" sz="5100" u="sng" dirty="0">
                <a:solidFill>
                  <a:schemeClr val="accent1"/>
                </a:solidFill>
                <a:latin typeface="Arial" pitchFamily="34" charset="0"/>
                <a:cs typeface="Arial" pitchFamily="34" charset="0"/>
              </a:rPr>
              <a:t>Produkce odpadů</a:t>
            </a: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2300" i="1" dirty="0">
              <a:latin typeface="Arial" pitchFamily="34" charset="0"/>
              <a:cs typeface="Arial" pitchFamily="34" charset="0"/>
            </a:endParaRPr>
          </a:p>
          <a:p>
            <a:pPr>
              <a:spcBef>
                <a:spcPts val="350"/>
              </a:spcBef>
              <a:buNone/>
            </a:pPr>
            <a:endParaRPr lang="cs-CZ" sz="2300" i="1" dirty="0">
              <a:latin typeface="Arial" pitchFamily="34" charset="0"/>
              <a:cs typeface="Arial" pitchFamily="34" charset="0"/>
            </a:endParaRPr>
          </a:p>
          <a:p>
            <a:pPr marL="0" indent="0" algn="just">
              <a:spcBef>
                <a:spcPts val="350"/>
              </a:spcBef>
              <a:buNone/>
            </a:pPr>
            <a:r>
              <a:rPr lang="cs-CZ" sz="2300" i="1" dirty="0">
                <a:latin typeface="Arial" pitchFamily="34" charset="0"/>
                <a:cs typeface="Arial" pitchFamily="34" charset="0"/>
              </a:rPr>
              <a:t>*Všechny číselné hodnoty jednotlivých kritérií a ukazatelů vývoje environmentálního profilu byly vztaženy na jednotku prodané produkce vyjádřené v tisících metrech čtverečních. Uvedeny jsou meziroční rozdíly sledovaných kritérií a ukazatelů vyjádřené v %</a:t>
            </a:r>
          </a:p>
          <a:p>
            <a:endParaRPr lang="cs-CZ" sz="2300" i="1" dirty="0">
              <a:latin typeface="Arial" pitchFamily="34" charset="0"/>
              <a:cs typeface="Arial"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34" y="6167120"/>
            <a:ext cx="1800352" cy="690880"/>
          </a:xfrm>
          <a:prstGeom prst="rect">
            <a:avLst/>
          </a:prstGeom>
        </p:spPr>
      </p:pic>
      <p:pic>
        <p:nvPicPr>
          <p:cNvPr id="4" name="Obrázek 3">
            <a:extLst>
              <a:ext uri="{FF2B5EF4-FFF2-40B4-BE49-F238E27FC236}">
                <a16:creationId xmlns:a16="http://schemas.microsoft.com/office/drawing/2014/main" id="{BEDC77EC-694D-43F8-930A-A4EA8B501341}"/>
              </a:ext>
            </a:extLst>
          </p:cNvPr>
          <p:cNvPicPr>
            <a:picLocks noChangeAspect="1"/>
          </p:cNvPicPr>
          <p:nvPr/>
        </p:nvPicPr>
        <p:blipFill>
          <a:blip r:embed="rId4"/>
          <a:stretch>
            <a:fillRect/>
          </a:stretch>
        </p:blipFill>
        <p:spPr>
          <a:xfrm>
            <a:off x="1115616" y="1285808"/>
            <a:ext cx="7096125" cy="1095375"/>
          </a:xfrm>
          <a:prstGeom prst="rect">
            <a:avLst/>
          </a:prstGeom>
        </p:spPr>
      </p:pic>
      <p:pic>
        <p:nvPicPr>
          <p:cNvPr id="7" name="Obrázek 6">
            <a:extLst>
              <a:ext uri="{FF2B5EF4-FFF2-40B4-BE49-F238E27FC236}">
                <a16:creationId xmlns:a16="http://schemas.microsoft.com/office/drawing/2014/main" id="{ECBB43B8-AC88-4A4E-A59A-F8C7A35334D5}"/>
              </a:ext>
            </a:extLst>
          </p:cNvPr>
          <p:cNvPicPr>
            <a:picLocks noChangeAspect="1"/>
          </p:cNvPicPr>
          <p:nvPr/>
        </p:nvPicPr>
        <p:blipFill>
          <a:blip r:embed="rId5"/>
          <a:stretch>
            <a:fillRect/>
          </a:stretch>
        </p:blipFill>
        <p:spPr>
          <a:xfrm>
            <a:off x="611560" y="2725296"/>
            <a:ext cx="4153115" cy="2137221"/>
          </a:xfrm>
          <a:prstGeom prst="rect">
            <a:avLst/>
          </a:prstGeom>
        </p:spPr>
      </p:pic>
      <p:pic>
        <p:nvPicPr>
          <p:cNvPr id="10" name="Obrázek 9">
            <a:extLst>
              <a:ext uri="{FF2B5EF4-FFF2-40B4-BE49-F238E27FC236}">
                <a16:creationId xmlns:a16="http://schemas.microsoft.com/office/drawing/2014/main" id="{2A209970-B04C-4FFB-8529-63E0761F703B}"/>
              </a:ext>
            </a:extLst>
          </p:cNvPr>
          <p:cNvPicPr>
            <a:picLocks noChangeAspect="1"/>
          </p:cNvPicPr>
          <p:nvPr/>
        </p:nvPicPr>
        <p:blipFill>
          <a:blip r:embed="rId6"/>
          <a:stretch>
            <a:fillRect/>
          </a:stretch>
        </p:blipFill>
        <p:spPr>
          <a:xfrm>
            <a:off x="4896442" y="2725297"/>
            <a:ext cx="3804160" cy="2137221"/>
          </a:xfrm>
          <a:prstGeom prst="rect">
            <a:avLst/>
          </a:prstGeom>
        </p:spPr>
      </p:pic>
    </p:spTree>
    <p:extLst>
      <p:ext uri="{BB962C8B-B14F-4D97-AF65-F5344CB8AC3E}">
        <p14:creationId xmlns:p14="http://schemas.microsoft.com/office/powerpoint/2010/main" val="24609132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kutivní">
  <a:themeElements>
    <a:clrScheme name="Exekutivní">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kutivní">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kutivní">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56B2F9BE5CF64FA5EAD4E23C2CEB40" ma:contentTypeVersion="18" ma:contentTypeDescription="Create a new document." ma:contentTypeScope="" ma:versionID="a66e88510d212b1fca7cc88f2a59febe">
  <xsd:schema xmlns:xsd="http://www.w3.org/2001/XMLSchema" xmlns:xs="http://www.w3.org/2001/XMLSchema" xmlns:p="http://schemas.microsoft.com/office/2006/metadata/properties" xmlns:ns3="c5aa9c58-b6f9-4fe5-a361-b437ae8e64c9" xmlns:ns4="5e7e020a-0f6a-4ca5-9110-aa4b50ac43ae" targetNamespace="http://schemas.microsoft.com/office/2006/metadata/properties" ma:root="true" ma:fieldsID="2fd28ce4ef6f897e08e9b2d2f96b2000" ns3:_="" ns4:_="">
    <xsd:import namespace="c5aa9c58-b6f9-4fe5-a361-b437ae8e64c9"/>
    <xsd:import namespace="5e7e020a-0f6a-4ca5-9110-aa4b50ac43a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aa9c58-b6f9-4fe5-a361-b437ae8e64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7e020a-0f6a-4ca5-9110-aa4b50ac43a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0ace10e6-8c8a-46b5-9435-807f619c65c5"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36E6B3-6ECC-4534-BEDB-D69C6F3C245F}">
  <ds:schemaRefs>
    <ds:schemaRef ds:uri="http://schemas.microsoft.com/office/2006/documentManagement/types"/>
    <ds:schemaRef ds:uri="5e7e020a-0f6a-4ca5-9110-aa4b50ac43ae"/>
    <ds:schemaRef ds:uri="http://purl.org/dc/elements/1.1/"/>
    <ds:schemaRef ds:uri="http://schemas.microsoft.com/office/2006/metadata/properties"/>
    <ds:schemaRef ds:uri="c5aa9c58-b6f9-4fe5-a361-b437ae8e64c9"/>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2FCCB26-5035-4AF6-9BCD-537E979A52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aa9c58-b6f9-4fe5-a361-b437ae8e64c9"/>
    <ds:schemaRef ds:uri="5e7e020a-0f6a-4ca5-9110-aa4b50ac4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AEBDFA-7DF0-446B-9D2D-752FEFE497F4}">
  <ds:schemaRefs>
    <ds:schemaRef ds:uri="Microsoft.SharePoint.Taxonomy.ContentTypeSync"/>
  </ds:schemaRefs>
</ds:datastoreItem>
</file>

<file path=customXml/itemProps4.xml><?xml version="1.0" encoding="utf-8"?>
<ds:datastoreItem xmlns:ds="http://schemas.openxmlformats.org/officeDocument/2006/customXml" ds:itemID="{814382EA-4CDF-4B7C-AC08-E07BB9E320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29186</TotalTime>
  <Words>1971</Words>
  <Application>Microsoft Office PowerPoint</Application>
  <PresentationFormat>Předvádění na obrazovce (4:3)</PresentationFormat>
  <Paragraphs>347</Paragraphs>
  <Slides>17</Slides>
  <Notes>11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17</vt:i4>
      </vt:variant>
    </vt:vector>
  </HeadingPairs>
  <TitlesOfParts>
    <vt:vector size="24" baseType="lpstr">
      <vt:lpstr>Arial</vt:lpstr>
      <vt:lpstr>Calibri</vt:lpstr>
      <vt:lpstr>Century Gothic</vt:lpstr>
      <vt:lpstr>Courier New</vt:lpstr>
      <vt:lpstr>Palatino Linotype</vt:lpstr>
      <vt:lpstr>Wingdings</vt:lpstr>
      <vt:lpstr>Exekutivní</vt:lpstr>
      <vt:lpstr>Environmentální Profil </vt:lpstr>
      <vt:lpstr>Představení firmy</vt:lpstr>
      <vt:lpstr>Rozsah EMS z hlediska územního</vt:lpstr>
      <vt:lpstr>Rozsah EMS z hlediska územního</vt:lpstr>
      <vt:lpstr>Rozsah EMS z hlediska územního</vt:lpstr>
      <vt:lpstr>Kritéria environmentálního profilu</vt:lpstr>
      <vt:lpstr>Kritéria environmentálního profilu  závod Jílové </vt:lpstr>
      <vt:lpstr>Kritéria environmentálního profilu  závod Jílové </vt:lpstr>
      <vt:lpstr>Kritéria environmentálního profilu závod Jílové </vt:lpstr>
      <vt:lpstr>Kritéria environmentálního profilu  závod Boletice </vt:lpstr>
      <vt:lpstr>Kritéria environmentálního profilu  závod Boletice </vt:lpstr>
      <vt:lpstr>Kritéria environmentálního profilu  závod Boletice</vt:lpstr>
      <vt:lpstr>Hodnocení environmentálního profilu</vt:lpstr>
      <vt:lpstr>Hodnocení plnění cílů</vt:lpstr>
      <vt:lpstr>Hodnocení plnění cílů</vt:lpstr>
      <vt:lpstr>Hodnocení plnění cílů</vt:lpstr>
      <vt:lpstr>Hodnocení plnění cílů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Náklady na oblast  životního prostředí- Jílové</dc:title>
  <dc:creator>Valued Acer Customer</dc:creator>
  <cp:lastModifiedBy>Kajankova, Katarina (RED)</cp:lastModifiedBy>
  <cp:revision>201</cp:revision>
  <cp:lastPrinted>2019-11-20T00:29:18Z</cp:lastPrinted>
  <dcterms:created xsi:type="dcterms:W3CDTF">2012-11-29T08:40:21Z</dcterms:created>
  <dcterms:modified xsi:type="dcterms:W3CDTF">2022-10-10T03:52:04Z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0x010100B156B2F9BE5CF64FA5EAD4E23C2CEB40</vt:lpwstr>
  </property>
</Properties>
</file>